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Roboto"/>
      <p:regular r:id="rId67"/>
      <p:bold r:id="rId68"/>
      <p:italic r:id="rId69"/>
      <p:boldItalic r:id="rId70"/>
    </p:embeddedFont>
    <p:embeddedFont>
      <p:font typeface="Roboto Medium"/>
      <p:regular r:id="rId71"/>
      <p:bold r:id="rId72"/>
      <p:italic r:id="rId73"/>
      <p:boldItalic r:id="rId74"/>
    </p:embeddedFont>
    <p:embeddedFont>
      <p:font typeface="EB Garamond"/>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DE3105-8BDA-49B1-9AB1-C9969AA189BD}">
  <a:tblStyle styleId="{D8DE3105-8BDA-49B1-9AB1-C9969AA189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8261C31-70D7-4841-8D09-6DC57E25433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italic.fntdata"/><Relationship Id="rId72" Type="http://schemas.openxmlformats.org/officeDocument/2006/relationships/font" Target="fonts/RobotoMedium-bold.fntdata"/><Relationship Id="rId31" Type="http://schemas.openxmlformats.org/officeDocument/2006/relationships/slide" Target="slides/slide25.xml"/><Relationship Id="rId75" Type="http://schemas.openxmlformats.org/officeDocument/2006/relationships/font" Target="fonts/EBGaramond-regular.fntdata"/><Relationship Id="rId30" Type="http://schemas.openxmlformats.org/officeDocument/2006/relationships/slide" Target="slides/slide24.xml"/><Relationship Id="rId74" Type="http://schemas.openxmlformats.org/officeDocument/2006/relationships/font" Target="fonts/RobotoMedium-boldItalic.fntdata"/><Relationship Id="rId33" Type="http://schemas.openxmlformats.org/officeDocument/2006/relationships/slide" Target="slides/slide27.xml"/><Relationship Id="rId77" Type="http://schemas.openxmlformats.org/officeDocument/2006/relationships/font" Target="fonts/EBGaramond-italic.fntdata"/><Relationship Id="rId32" Type="http://schemas.openxmlformats.org/officeDocument/2006/relationships/slide" Target="slides/slide26.xml"/><Relationship Id="rId76" Type="http://schemas.openxmlformats.org/officeDocument/2006/relationships/font" Target="fonts/EBGaramond-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EBGaramond-boldItalic.fntdata"/><Relationship Id="rId71" Type="http://schemas.openxmlformats.org/officeDocument/2006/relationships/font" Target="fonts/RobotoMedium-regular.fntdata"/><Relationship Id="rId70" Type="http://schemas.openxmlformats.org/officeDocument/2006/relationships/font" Target="fonts/Robo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bold.fntdata"/><Relationship Id="rId23" Type="http://schemas.openxmlformats.org/officeDocument/2006/relationships/slide" Target="slides/slide17.xml"/><Relationship Id="rId67" Type="http://schemas.openxmlformats.org/officeDocument/2006/relationships/font" Target="fonts/Robo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37eeb8b2b3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37eeb8b2b3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 to chirag after this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7eeb8b2b3_0_1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37eeb8b2b3_0_1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need to explain, covered in first milestone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7380de276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7380de276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need to explain, covered in first milestone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7380de276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7380de276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need to explain, covered in first milestone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7380de276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7380de276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need to explain, covered in first milestone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b74a18420e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b74a18420e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need to explain, covered in first milestone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37eeb8b2b3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37eeb8b2b3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Covered in first milestone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5d6695667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5d6695667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37eeb8b2b3_0_2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37eeb8b2b3_0_2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5d6695667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5d669566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7eeb8b2b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7eeb8b2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5d6695667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5d6695667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5d6695667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5d6695667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5d6695667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5d669566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5d6695667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5d6695667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9ba367d1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9ba367d1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Raytracing </a:t>
            </a:r>
            <a:endParaRPr/>
          </a:p>
          <a:p>
            <a:pPr indent="-298450" lvl="0" marL="457200" rtl="0" algn="l">
              <a:spcBef>
                <a:spcPts val="0"/>
              </a:spcBef>
              <a:spcAft>
                <a:spcPts val="0"/>
              </a:spcAft>
              <a:buSzPts val="1100"/>
              <a:buAutoNum type="arabicPeriod"/>
            </a:pPr>
            <a:r>
              <a:rPr lang="en"/>
              <a:t>Why we added it </a:t>
            </a:r>
            <a:endParaRPr/>
          </a:p>
          <a:p>
            <a:pPr indent="-298450" lvl="0" marL="457200" rtl="0" algn="l">
              <a:spcBef>
                <a:spcPts val="0"/>
              </a:spcBef>
              <a:spcAft>
                <a:spcPts val="0"/>
              </a:spcAft>
              <a:buSzPts val="1100"/>
              <a:buAutoNum type="arabicPeriod"/>
            </a:pPr>
            <a:r>
              <a:rPr lang="en"/>
              <a:t>What benefit does it provide </a:t>
            </a:r>
            <a:endParaRPr/>
          </a:p>
          <a:p>
            <a:pPr indent="-298450" lvl="0" marL="457200" rtl="0" algn="l">
              <a:spcBef>
                <a:spcPts val="0"/>
              </a:spcBef>
              <a:spcAft>
                <a:spcPts val="0"/>
              </a:spcAft>
              <a:buSzPts val="1100"/>
              <a:buAutoNum type="arabicPeriod"/>
            </a:pPr>
            <a:r>
              <a:rPr lang="en"/>
              <a:t>How did we do it</a:t>
            </a:r>
            <a:endParaRPr/>
          </a:p>
          <a:p>
            <a:pPr indent="-298450" lvl="0" marL="457200" rtl="0" algn="l">
              <a:spcBef>
                <a:spcPts val="0"/>
              </a:spcBef>
              <a:spcAft>
                <a:spcPts val="0"/>
              </a:spcAft>
              <a:buSzPts val="1100"/>
              <a:buAutoNum type="arabicPeriod"/>
            </a:pPr>
            <a:r>
              <a:rPr lang="en"/>
              <a:t>Vinayk sir will play clip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37eeb8b2b3_0_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37eeb8b2b3_0_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5d669566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5d669566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5d6695667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5d669566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37eeb8b2b3_0_2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37eeb8b2b3_0_2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9ba367d14d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9ba367d14d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5d38598fb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5d38598fb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9b026200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9b026200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9b0262003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9b0262003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b7380de276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b7380de276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37eeb8b2b3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37eeb8b2b3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b7380de276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b7380de276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b7380de276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b7380de276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b7380de276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b7380de276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29ba367d14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29ba367d14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Logodds </a:t>
            </a:r>
            <a:endParaRPr/>
          </a:p>
          <a:p>
            <a:pPr indent="0" lvl="0" marL="0" rtl="0" algn="l">
              <a:spcBef>
                <a:spcPts val="0"/>
              </a:spcBef>
              <a:spcAft>
                <a:spcPts val="0"/>
              </a:spcAft>
              <a:buNone/>
            </a:pPr>
            <a:r>
              <a:rPr lang="en"/>
              <a:t>Vinayk sir will play clip</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2b7380de276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2b7380de276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Logodds </a:t>
            </a:r>
            <a:endParaRPr/>
          </a:p>
          <a:p>
            <a:pPr indent="0" lvl="0" marL="0" rtl="0" algn="l">
              <a:spcBef>
                <a:spcPts val="0"/>
              </a:spcBef>
              <a:spcAft>
                <a:spcPts val="0"/>
              </a:spcAft>
              <a:buNone/>
            </a:pPr>
            <a:r>
              <a:rPr lang="en"/>
              <a:t>Vinayk sir will play clip</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b74a18420e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b74a18420e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Logodds </a:t>
            </a:r>
            <a:endParaRPr/>
          </a:p>
          <a:p>
            <a:pPr indent="0" lvl="0" marL="0" rtl="0" algn="l">
              <a:spcBef>
                <a:spcPts val="0"/>
              </a:spcBef>
              <a:spcAft>
                <a:spcPts val="0"/>
              </a:spcAft>
              <a:buNone/>
            </a:pPr>
            <a:r>
              <a:rPr lang="en"/>
              <a:t>Vinayk sir will play clip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37eeb8b2b3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37eeb8b2b3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b7380de276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b7380de276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Logodds </a:t>
            </a:r>
            <a:endParaRPr/>
          </a:p>
          <a:p>
            <a:pPr indent="0" lvl="0" marL="0" rtl="0" algn="l">
              <a:spcBef>
                <a:spcPts val="0"/>
              </a:spcBef>
              <a:spcAft>
                <a:spcPts val="0"/>
              </a:spcAft>
              <a:buNone/>
            </a:pPr>
            <a:r>
              <a:rPr lang="en"/>
              <a:t>Vinayk sir will play clip</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37eeb8b2b3_0_2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37eeb8b2b3_0_2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BDC1C6"/>
                </a:solidFill>
                <a:highlight>
                  <a:srgbClr val="000000"/>
                </a:highlight>
              </a:rPr>
              <a:t>MongoDB is a source-available cross-platform document-oriented database program. Classified as a NoSQL database program, MongoDB uses JSON-like documents with optional schemas</a:t>
            </a:r>
            <a:endParaRPr sz="1200">
              <a:highlight>
                <a:srgbClr val="000000"/>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29b0262003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29b0262003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b7380de276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b7380de276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b7678d3a9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b7678d3a9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b7678d3a9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b7678d3a9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f0c9ab566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1f0c9ab566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b7678d3a9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b7678d3a9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b7678d3a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b7678d3a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b7678d3a9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b7678d3a9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37eeb8b2b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37eeb8b2b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b7380de276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b7380de276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7380de276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b7380de276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b7380de276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b7380de276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b7380de276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b7380de276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9b02620033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9b02620033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9b0262003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9b0262003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9b0262003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9b0262003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9b02620033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9b02620033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9ba367d14d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9ba367d14d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9b0262003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9b0262003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7eeb8b2b3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7eeb8b2b3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9ba367d14d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9ba367d14d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37eeb8b2b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37eeb8b2b3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d862cf20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d862cf20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5d862cf20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5d862cf20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0.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7.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3.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Development of ROS2 based CostMap for Robot Navigation </a:t>
            </a:r>
            <a:endParaRPr/>
          </a:p>
        </p:txBody>
      </p:sp>
      <p:sp>
        <p:nvSpPr>
          <p:cNvPr id="55" name="Google Shape;55;p13"/>
          <p:cNvSpPr txBox="1"/>
          <p:nvPr>
            <p:ph idx="1" type="subTitle"/>
          </p:nvPr>
        </p:nvSpPr>
        <p:spPr>
          <a:xfrm>
            <a:off x="311700" y="3001025"/>
            <a:ext cx="8520600" cy="185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Activity 3 </a:t>
            </a:r>
            <a:r>
              <a:rPr lang="en"/>
              <a:t>Review Meeting</a:t>
            </a:r>
            <a:br>
              <a:rPr lang="en"/>
            </a:br>
            <a:r>
              <a:rPr lang="en"/>
              <a:t>Date:  -  - 2024</a:t>
            </a:r>
            <a:endParaRPr/>
          </a:p>
          <a:p>
            <a:pPr indent="0" lvl="0" marL="0" rtl="0" algn="l">
              <a:spcBef>
                <a:spcPts val="0"/>
              </a:spcBef>
              <a:spcAft>
                <a:spcPts val="0"/>
              </a:spcAft>
              <a:buNone/>
            </a:pPr>
            <a:r>
              <a:rPr lang="en"/>
              <a:t>Organization: Combat Robotics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190" name="Google Shape;190;p22"/>
          <p:cNvSpPr txBox="1"/>
          <p:nvPr/>
        </p:nvSpPr>
        <p:spPr>
          <a:xfrm>
            <a:off x="311700" y="1217550"/>
            <a:ext cx="41496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The Basic Software Components are</a:t>
            </a:r>
            <a:br>
              <a:rPr lang="en">
                <a:solidFill>
                  <a:schemeClr val="dk2"/>
                </a:solidFill>
              </a:rPr>
            </a:br>
            <a:endParaRPr>
              <a:solidFill>
                <a:schemeClr val="dk2"/>
              </a:solidFill>
            </a:endParaRPr>
          </a:p>
          <a:p>
            <a:pPr indent="0" lvl="0" marL="0" rtl="0" algn="l">
              <a:spcBef>
                <a:spcPts val="0"/>
              </a:spcBef>
              <a:spcAft>
                <a:spcPts val="0"/>
              </a:spcAft>
              <a:buNone/>
            </a:pPr>
            <a:r>
              <a:rPr lang="en">
                <a:solidFill>
                  <a:schemeClr val="dk2"/>
                </a:solidFill>
              </a:rPr>
              <a:t> map_framework</a:t>
            </a:r>
            <a:endParaRPr>
              <a:solidFill>
                <a:schemeClr val="dk2"/>
              </a:solidFill>
            </a:endParaRPr>
          </a:p>
          <a:p>
            <a:pPr indent="0" lvl="0" marL="0" rtl="0" algn="l">
              <a:spcBef>
                <a:spcPts val="0"/>
              </a:spcBef>
              <a:spcAft>
                <a:spcPts val="0"/>
              </a:spcAft>
              <a:buNone/>
            </a:pPr>
            <a:r>
              <a:rPr lang="en">
                <a:solidFill>
                  <a:schemeClr val="dk2"/>
                </a:solidFill>
              </a:rPr>
              <a:t>├── sensors</a:t>
            </a:r>
            <a:endParaRPr>
              <a:solidFill>
                <a:schemeClr val="dk2"/>
              </a:solidFill>
            </a:endParaRPr>
          </a:p>
          <a:p>
            <a:pPr indent="0" lvl="0" marL="0" rtl="0" algn="l">
              <a:spcBef>
                <a:spcPts val="0"/>
              </a:spcBef>
              <a:spcAft>
                <a:spcPts val="0"/>
              </a:spcAft>
              <a:buNone/>
            </a:pPr>
            <a:r>
              <a:rPr lang="en">
                <a:solidFill>
                  <a:schemeClr val="dk2"/>
                </a:solidFill>
              </a:rPr>
              <a:t>├── sensor_preprocessing</a:t>
            </a:r>
            <a:endParaRPr>
              <a:solidFill>
                <a:schemeClr val="dk2"/>
              </a:solidFill>
            </a:endParaRPr>
          </a:p>
          <a:p>
            <a:pPr indent="0" lvl="0" marL="0" rtl="0" algn="l">
              <a:spcBef>
                <a:spcPts val="0"/>
              </a:spcBef>
              <a:spcAft>
                <a:spcPts val="0"/>
              </a:spcAft>
              <a:buNone/>
            </a:pPr>
            <a:r>
              <a:rPr lang="en">
                <a:solidFill>
                  <a:schemeClr val="dk2"/>
                </a:solidFill>
              </a:rPr>
              <a:t>├── lidar_gridmap</a:t>
            </a:r>
            <a:endParaRPr>
              <a:solidFill>
                <a:schemeClr val="dk2"/>
              </a:solidFill>
            </a:endParaRPr>
          </a:p>
          <a:p>
            <a:pPr indent="0" lvl="0" marL="0" rtl="0" algn="l">
              <a:spcBef>
                <a:spcPts val="0"/>
              </a:spcBef>
              <a:spcAft>
                <a:spcPts val="0"/>
              </a:spcAft>
              <a:buNone/>
            </a:pPr>
            <a:r>
              <a:rPr lang="en">
                <a:solidFill>
                  <a:schemeClr val="dk2"/>
                </a:solidFill>
              </a:rPr>
              <a:t>├── camera_gridmap</a:t>
            </a:r>
            <a:endParaRPr>
              <a:solidFill>
                <a:schemeClr val="dk2"/>
              </a:solidFill>
            </a:endParaRPr>
          </a:p>
          <a:p>
            <a:pPr indent="0" lvl="0" marL="0" rtl="0" algn="l">
              <a:spcBef>
                <a:spcPts val="0"/>
              </a:spcBef>
              <a:spcAft>
                <a:spcPts val="0"/>
              </a:spcAft>
              <a:buNone/>
            </a:pPr>
            <a:r>
              <a:rPr lang="en">
                <a:solidFill>
                  <a:schemeClr val="dk2"/>
                </a:solidFill>
              </a:rPr>
              <a:t>├── static_fusion</a:t>
            </a:r>
            <a:endParaRPr>
              <a:solidFill>
                <a:schemeClr val="dk2"/>
              </a:solidFill>
            </a:endParaRPr>
          </a:p>
          <a:p>
            <a:pPr indent="0" lvl="0" marL="0" rtl="0" algn="l">
              <a:spcBef>
                <a:spcPts val="0"/>
              </a:spcBef>
              <a:spcAft>
                <a:spcPts val="0"/>
              </a:spcAft>
              <a:buNone/>
            </a:pPr>
            <a:r>
              <a:rPr lang="en">
                <a:solidFill>
                  <a:schemeClr val="dk2"/>
                </a:solidFill>
              </a:rPr>
              <a:t>├── dynamic radar_gridmap</a:t>
            </a:r>
            <a:endParaRPr>
              <a:solidFill>
                <a:schemeClr val="dk2"/>
              </a:solidFill>
            </a:endParaRPr>
          </a:p>
          <a:p>
            <a:pPr indent="0" lvl="0" marL="0" rtl="0" algn="l">
              <a:spcBef>
                <a:spcPts val="0"/>
              </a:spcBef>
              <a:spcAft>
                <a:spcPts val="0"/>
              </a:spcAft>
              <a:buNone/>
            </a:pPr>
            <a:r>
              <a:rPr lang="en">
                <a:solidFill>
                  <a:schemeClr val="dk2"/>
                </a:solidFill>
              </a:rPr>
              <a:t>├── dynamic_camera_gridmap</a:t>
            </a:r>
            <a:endParaRPr>
              <a:solidFill>
                <a:schemeClr val="dk2"/>
              </a:solidFill>
            </a:endParaRPr>
          </a:p>
          <a:p>
            <a:pPr indent="0" lvl="0" marL="0" rtl="0" algn="l">
              <a:spcBef>
                <a:spcPts val="0"/>
              </a:spcBef>
              <a:spcAft>
                <a:spcPts val="0"/>
              </a:spcAft>
              <a:buNone/>
            </a:pPr>
            <a:r>
              <a:rPr lang="en">
                <a:solidFill>
                  <a:schemeClr val="dk2"/>
                </a:solidFill>
              </a:rPr>
              <a:t>├── dynamic_fusion</a:t>
            </a:r>
            <a:endParaRPr>
              <a:solidFill>
                <a:schemeClr val="dk2"/>
              </a:solidFill>
            </a:endParaRPr>
          </a:p>
          <a:p>
            <a:pPr indent="0" lvl="0" marL="0" rtl="0" algn="l">
              <a:spcBef>
                <a:spcPts val="0"/>
              </a:spcBef>
              <a:spcAft>
                <a:spcPts val="0"/>
              </a:spcAft>
              <a:buNone/>
            </a:pPr>
            <a:r>
              <a:rPr lang="en">
                <a:solidFill>
                  <a:schemeClr val="dk2"/>
                </a:solidFill>
              </a:rPr>
              <a:t>├── extended_map_server</a:t>
            </a:r>
            <a:endParaRPr>
              <a:solidFill>
                <a:schemeClr val="dk2"/>
              </a:solidFill>
            </a:endParaRPr>
          </a:p>
          <a:p>
            <a:pPr indent="0" lvl="0" marL="0" rtl="0" algn="l">
              <a:spcBef>
                <a:spcPts val="0"/>
              </a:spcBef>
              <a:spcAft>
                <a:spcPts val="0"/>
              </a:spcAft>
              <a:buNone/>
            </a:pPr>
            <a:r>
              <a:rPr lang="en">
                <a:solidFill>
                  <a:schemeClr val="dk2"/>
                </a:solidFill>
              </a:rPr>
              <a:t>├</a:t>
            </a:r>
            <a:r>
              <a:rPr lang="en">
                <a:solidFill>
                  <a:schemeClr val="dk2"/>
                </a:solidFill>
              </a:rPr>
              <a:t>── fusionlib</a:t>
            </a:r>
            <a:endParaRPr>
              <a:solidFill>
                <a:schemeClr val="dk2"/>
              </a:solidFill>
            </a:endParaRPr>
          </a:p>
          <a:p>
            <a:pPr indent="0" lvl="0" marL="0" rtl="0" algn="l">
              <a:spcBef>
                <a:spcPts val="0"/>
              </a:spcBef>
              <a:spcAft>
                <a:spcPts val="0"/>
              </a:spcAft>
              <a:buNone/>
            </a:pPr>
            <a:r>
              <a:rPr lang="en">
                <a:solidFill>
                  <a:schemeClr val="dk2"/>
                </a:solidFill>
              </a:rPr>
              <a:t>└── filterlib</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grpSp>
        <p:nvGrpSpPr>
          <p:cNvPr id="191" name="Google Shape;191;p22"/>
          <p:cNvGrpSpPr/>
          <p:nvPr/>
        </p:nvGrpSpPr>
        <p:grpSpPr>
          <a:xfrm>
            <a:off x="5114346" y="1125052"/>
            <a:ext cx="3425503" cy="3635184"/>
            <a:chOff x="5114346" y="1125052"/>
            <a:chExt cx="3425503" cy="3635184"/>
          </a:xfrm>
        </p:grpSpPr>
        <p:sp>
          <p:nvSpPr>
            <p:cNvPr id="192" name="Google Shape;192;p22"/>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22"/>
            <p:cNvGrpSpPr/>
            <p:nvPr/>
          </p:nvGrpSpPr>
          <p:grpSpPr>
            <a:xfrm>
              <a:off x="7748199" y="2080122"/>
              <a:ext cx="759027" cy="787986"/>
              <a:chOff x="5214448" y="3234278"/>
              <a:chExt cx="1068600" cy="1068600"/>
            </a:xfrm>
          </p:grpSpPr>
          <p:sp>
            <p:nvSpPr>
              <p:cNvPr id="194" name="Google Shape;194;p22"/>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196" name="Google Shape;196;p22"/>
            <p:cNvGrpSpPr/>
            <p:nvPr/>
          </p:nvGrpSpPr>
          <p:grpSpPr>
            <a:xfrm>
              <a:off x="7780822" y="2906420"/>
              <a:ext cx="759027" cy="787986"/>
              <a:chOff x="5214448" y="3234278"/>
              <a:chExt cx="1068600" cy="1068600"/>
            </a:xfrm>
          </p:grpSpPr>
          <p:sp>
            <p:nvSpPr>
              <p:cNvPr id="197" name="Google Shape;197;p22"/>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199" name="Google Shape;199;p22"/>
            <p:cNvGrpSpPr/>
            <p:nvPr/>
          </p:nvGrpSpPr>
          <p:grpSpPr>
            <a:xfrm>
              <a:off x="7375676" y="3610224"/>
              <a:ext cx="759027" cy="787986"/>
              <a:chOff x="5214448" y="3234278"/>
              <a:chExt cx="1068600" cy="1068600"/>
            </a:xfrm>
          </p:grpSpPr>
          <p:sp>
            <p:nvSpPr>
              <p:cNvPr id="200" name="Google Shape;200;p22"/>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Static fusion</a:t>
                </a:r>
                <a:endParaRPr b="1" sz="700">
                  <a:solidFill>
                    <a:srgbClr val="FFFFFF"/>
                  </a:solidFill>
                  <a:latin typeface="Roboto"/>
                  <a:ea typeface="Roboto"/>
                  <a:cs typeface="Roboto"/>
                  <a:sym typeface="Roboto"/>
                </a:endParaRPr>
              </a:p>
            </p:txBody>
          </p:sp>
        </p:grpSp>
        <p:grpSp>
          <p:nvGrpSpPr>
            <p:cNvPr id="202" name="Google Shape;202;p22"/>
            <p:cNvGrpSpPr/>
            <p:nvPr/>
          </p:nvGrpSpPr>
          <p:grpSpPr>
            <a:xfrm>
              <a:off x="6371243" y="1125052"/>
              <a:ext cx="759027" cy="787986"/>
              <a:chOff x="5214448" y="3234278"/>
              <a:chExt cx="1068600" cy="1068600"/>
            </a:xfrm>
          </p:grpSpPr>
          <p:sp>
            <p:nvSpPr>
              <p:cNvPr id="203" name="Google Shape;203;p22"/>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Sensors</a:t>
                </a:r>
                <a:endParaRPr b="1" sz="700">
                  <a:solidFill>
                    <a:srgbClr val="FFFFFF"/>
                  </a:solidFill>
                  <a:latin typeface="Roboto"/>
                  <a:ea typeface="Roboto"/>
                  <a:cs typeface="Roboto"/>
                  <a:sym typeface="Roboto"/>
                </a:endParaRPr>
              </a:p>
            </p:txBody>
          </p:sp>
        </p:grpSp>
        <p:grpSp>
          <p:nvGrpSpPr>
            <p:cNvPr id="205" name="Google Shape;205;p22"/>
            <p:cNvGrpSpPr/>
            <p:nvPr/>
          </p:nvGrpSpPr>
          <p:grpSpPr>
            <a:xfrm>
              <a:off x="6431271" y="3914546"/>
              <a:ext cx="860330" cy="845690"/>
              <a:chOff x="5214448" y="3234278"/>
              <a:chExt cx="1068600" cy="1068600"/>
            </a:xfrm>
          </p:grpSpPr>
          <p:sp>
            <p:nvSpPr>
              <p:cNvPr id="206" name="Google Shape;206;p22"/>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a:t>
                </a:r>
                <a:r>
                  <a:rPr b="1" lang="en" sz="800">
                    <a:solidFill>
                      <a:srgbClr val="FFFFFF"/>
                    </a:solidFill>
                    <a:latin typeface="Roboto"/>
                    <a:ea typeface="Roboto"/>
                    <a:cs typeface="Roboto"/>
                    <a:sym typeface="Roboto"/>
                  </a:rPr>
                  <a:t>i</a:t>
                </a:r>
                <a:r>
                  <a:rPr b="1" lang="en" sz="800">
                    <a:solidFill>
                      <a:srgbClr val="FFFFFF"/>
                    </a:solidFill>
                    <a:latin typeface="Roboto"/>
                    <a:ea typeface="Roboto"/>
                    <a:cs typeface="Roboto"/>
                    <a:sym typeface="Roboto"/>
                  </a:rPr>
                  <a:t>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208" name="Google Shape;208;p22"/>
            <p:cNvGrpSpPr/>
            <p:nvPr/>
          </p:nvGrpSpPr>
          <p:grpSpPr>
            <a:xfrm>
              <a:off x="7246503" y="1345220"/>
              <a:ext cx="759027" cy="787986"/>
              <a:chOff x="5214448" y="3234278"/>
              <a:chExt cx="1068600" cy="1068600"/>
            </a:xfrm>
          </p:grpSpPr>
          <p:sp>
            <p:nvSpPr>
              <p:cNvPr id="209" name="Google Shape;209;p22"/>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211" name="Google Shape;211;p22"/>
            <p:cNvGrpSpPr/>
            <p:nvPr/>
          </p:nvGrpSpPr>
          <p:grpSpPr>
            <a:xfrm>
              <a:off x="6071925" y="2153023"/>
              <a:ext cx="1578931" cy="1575353"/>
              <a:chOff x="3481351" y="1521944"/>
              <a:chExt cx="2173938" cy="2173800"/>
            </a:xfrm>
          </p:grpSpPr>
          <p:sp>
            <p:nvSpPr>
              <p:cNvPr id="212" name="Google Shape;212;p22"/>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214" name="Google Shape;214;p22"/>
            <p:cNvGrpSpPr/>
            <p:nvPr/>
          </p:nvGrpSpPr>
          <p:grpSpPr>
            <a:xfrm>
              <a:off x="5533471" y="3581371"/>
              <a:ext cx="860330" cy="845690"/>
              <a:chOff x="5214448" y="3234278"/>
              <a:chExt cx="1068600" cy="1068600"/>
            </a:xfrm>
          </p:grpSpPr>
          <p:sp>
            <p:nvSpPr>
              <p:cNvPr id="215" name="Google Shape;215;p22"/>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217" name="Google Shape;217;p22"/>
            <p:cNvGrpSpPr/>
            <p:nvPr/>
          </p:nvGrpSpPr>
          <p:grpSpPr>
            <a:xfrm>
              <a:off x="5114346" y="2577021"/>
              <a:ext cx="860330" cy="845690"/>
              <a:chOff x="5214448" y="3234278"/>
              <a:chExt cx="1068600" cy="1068600"/>
            </a:xfrm>
          </p:grpSpPr>
          <p:sp>
            <p:nvSpPr>
              <p:cNvPr id="218" name="Google Shape;218;p22"/>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Filter and Fusion</a:t>
                </a:r>
                <a:endParaRPr b="1" sz="8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220" name="Google Shape;220;p22"/>
            <p:cNvGrpSpPr/>
            <p:nvPr/>
          </p:nvGrpSpPr>
          <p:grpSpPr>
            <a:xfrm>
              <a:off x="5394696" y="1572671"/>
              <a:ext cx="860330" cy="845690"/>
              <a:chOff x="5214448" y="3234278"/>
              <a:chExt cx="1068600" cy="1068600"/>
            </a:xfrm>
          </p:grpSpPr>
          <p:sp>
            <p:nvSpPr>
              <p:cNvPr id="221" name="Google Shape;221;p22"/>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223" name="Google Shape;223;p22"/>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224" name="Google Shape;224;p22"/>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230" name="Google Shape;230;p23"/>
          <p:cNvSpPr txBox="1"/>
          <p:nvPr/>
        </p:nvSpPr>
        <p:spPr>
          <a:xfrm>
            <a:off x="204375" y="1071100"/>
            <a:ext cx="41265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dk2"/>
                </a:solidFill>
              </a:rPr>
              <a:t>Filter Pluginlib</a:t>
            </a:r>
            <a:r>
              <a:rPr b="1" lang="en" sz="1200" u="sng">
                <a:solidFill>
                  <a:schemeClr val="dk2"/>
                </a:solidFill>
              </a:rPr>
              <a:t> Package </a:t>
            </a:r>
            <a:br>
              <a:rPr b="1" lang="en" sz="1200" u="sng">
                <a:solidFill>
                  <a:schemeClr val="dk2"/>
                </a:solidFill>
              </a:rPr>
            </a:br>
            <a:br>
              <a:rPr b="1" lang="en" sz="1200" u="sng">
                <a:solidFill>
                  <a:schemeClr val="dk2"/>
                </a:solidFill>
              </a:rPr>
            </a:br>
            <a:r>
              <a:rPr lang="en" sz="1200">
                <a:solidFill>
                  <a:schemeClr val="dk2"/>
                </a:solidFill>
              </a:rPr>
              <a:t>This component is designed to create a plugins to sequentially process data in layers from gridmap msg.</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Provides API to create custom plugins that can be loaded dynamically in runtime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YAML based configuration interface to setup and load plugins chain to process sequentially gridmap layers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Custom Plugins added </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Binary Baysin Filter</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Inflation Filter</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LogOdds</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Belief Mass Filter</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Normal and Slope Filter</a:t>
            </a:r>
            <a:endParaRPr sz="1200">
              <a:solidFill>
                <a:schemeClr val="dk2"/>
              </a:solidFill>
            </a:endParaRPr>
          </a:p>
        </p:txBody>
      </p:sp>
      <p:grpSp>
        <p:nvGrpSpPr>
          <p:cNvPr id="231" name="Google Shape;231;p23"/>
          <p:cNvGrpSpPr/>
          <p:nvPr/>
        </p:nvGrpSpPr>
        <p:grpSpPr>
          <a:xfrm>
            <a:off x="5114346" y="1125052"/>
            <a:ext cx="3425503" cy="3635184"/>
            <a:chOff x="5114346" y="1125052"/>
            <a:chExt cx="3425503" cy="3635184"/>
          </a:xfrm>
        </p:grpSpPr>
        <p:grpSp>
          <p:nvGrpSpPr>
            <p:cNvPr id="232" name="Google Shape;232;p23"/>
            <p:cNvGrpSpPr/>
            <p:nvPr/>
          </p:nvGrpSpPr>
          <p:grpSpPr>
            <a:xfrm>
              <a:off x="5114346" y="1125052"/>
              <a:ext cx="3425503" cy="3635184"/>
              <a:chOff x="5114346" y="1125052"/>
              <a:chExt cx="3425503" cy="3635184"/>
            </a:xfrm>
          </p:grpSpPr>
          <p:sp>
            <p:nvSpPr>
              <p:cNvPr id="233" name="Google Shape;233;p23"/>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23"/>
              <p:cNvGrpSpPr/>
              <p:nvPr/>
            </p:nvGrpSpPr>
            <p:grpSpPr>
              <a:xfrm>
                <a:off x="7748199" y="2080122"/>
                <a:ext cx="759027" cy="787986"/>
                <a:chOff x="5214448" y="3234278"/>
                <a:chExt cx="1068600" cy="1068600"/>
              </a:xfrm>
            </p:grpSpPr>
            <p:sp>
              <p:nvSpPr>
                <p:cNvPr id="235" name="Google Shape;235;p2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237" name="Google Shape;237;p23"/>
              <p:cNvGrpSpPr/>
              <p:nvPr/>
            </p:nvGrpSpPr>
            <p:grpSpPr>
              <a:xfrm>
                <a:off x="7780822" y="2906420"/>
                <a:ext cx="759027" cy="787986"/>
                <a:chOff x="5214448" y="3234278"/>
                <a:chExt cx="1068600" cy="1068600"/>
              </a:xfrm>
            </p:grpSpPr>
            <p:sp>
              <p:nvSpPr>
                <p:cNvPr id="238" name="Google Shape;238;p2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240" name="Google Shape;240;p23"/>
              <p:cNvGrpSpPr/>
              <p:nvPr/>
            </p:nvGrpSpPr>
            <p:grpSpPr>
              <a:xfrm>
                <a:off x="7375676" y="3610224"/>
                <a:ext cx="759027" cy="787986"/>
                <a:chOff x="5214448" y="3234278"/>
                <a:chExt cx="1068600" cy="1068600"/>
              </a:xfrm>
            </p:grpSpPr>
            <p:sp>
              <p:nvSpPr>
                <p:cNvPr id="241" name="Google Shape;241;p2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Static fusion</a:t>
                  </a:r>
                  <a:endParaRPr b="1" sz="700">
                    <a:solidFill>
                      <a:srgbClr val="FFFFFF"/>
                    </a:solidFill>
                    <a:latin typeface="Roboto"/>
                    <a:ea typeface="Roboto"/>
                    <a:cs typeface="Roboto"/>
                    <a:sym typeface="Roboto"/>
                  </a:endParaRPr>
                </a:p>
              </p:txBody>
            </p:sp>
          </p:grpSp>
          <p:grpSp>
            <p:nvGrpSpPr>
              <p:cNvPr id="243" name="Google Shape;243;p23"/>
              <p:cNvGrpSpPr/>
              <p:nvPr/>
            </p:nvGrpSpPr>
            <p:grpSpPr>
              <a:xfrm>
                <a:off x="6371243" y="1125052"/>
                <a:ext cx="759027" cy="787986"/>
                <a:chOff x="5214448" y="3234278"/>
                <a:chExt cx="1068600" cy="1068600"/>
              </a:xfrm>
            </p:grpSpPr>
            <p:sp>
              <p:nvSpPr>
                <p:cNvPr id="244" name="Google Shape;244;p2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Sensors</a:t>
                  </a:r>
                  <a:endParaRPr b="1" sz="700">
                    <a:solidFill>
                      <a:srgbClr val="FFFFFF"/>
                    </a:solidFill>
                    <a:latin typeface="Roboto"/>
                    <a:ea typeface="Roboto"/>
                    <a:cs typeface="Roboto"/>
                    <a:sym typeface="Roboto"/>
                  </a:endParaRPr>
                </a:p>
              </p:txBody>
            </p:sp>
          </p:grpSp>
          <p:grpSp>
            <p:nvGrpSpPr>
              <p:cNvPr id="246" name="Google Shape;246;p23"/>
              <p:cNvGrpSpPr/>
              <p:nvPr/>
            </p:nvGrpSpPr>
            <p:grpSpPr>
              <a:xfrm>
                <a:off x="6431271" y="3914546"/>
                <a:ext cx="860330" cy="845690"/>
                <a:chOff x="5214448" y="3234278"/>
                <a:chExt cx="1068600" cy="1068600"/>
              </a:xfrm>
            </p:grpSpPr>
            <p:sp>
              <p:nvSpPr>
                <p:cNvPr id="247" name="Google Shape;247;p2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249" name="Google Shape;249;p23"/>
              <p:cNvGrpSpPr/>
              <p:nvPr/>
            </p:nvGrpSpPr>
            <p:grpSpPr>
              <a:xfrm>
                <a:off x="7246503" y="1345220"/>
                <a:ext cx="759027" cy="787986"/>
                <a:chOff x="5214448" y="3234278"/>
                <a:chExt cx="1068600" cy="1068600"/>
              </a:xfrm>
            </p:grpSpPr>
            <p:sp>
              <p:nvSpPr>
                <p:cNvPr id="250" name="Google Shape;250;p2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252" name="Google Shape;252;p23"/>
              <p:cNvGrpSpPr/>
              <p:nvPr/>
            </p:nvGrpSpPr>
            <p:grpSpPr>
              <a:xfrm>
                <a:off x="6071925" y="2153023"/>
                <a:ext cx="1578931" cy="1575353"/>
                <a:chOff x="3481351" y="1521944"/>
                <a:chExt cx="2173938" cy="2173800"/>
              </a:xfrm>
            </p:grpSpPr>
            <p:sp>
              <p:nvSpPr>
                <p:cNvPr id="253" name="Google Shape;253;p23"/>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255" name="Google Shape;255;p23"/>
              <p:cNvGrpSpPr/>
              <p:nvPr/>
            </p:nvGrpSpPr>
            <p:grpSpPr>
              <a:xfrm>
                <a:off x="5533471" y="3581371"/>
                <a:ext cx="860330" cy="845690"/>
                <a:chOff x="5214448" y="3234278"/>
                <a:chExt cx="1068600" cy="1068600"/>
              </a:xfrm>
            </p:grpSpPr>
            <p:sp>
              <p:nvSpPr>
                <p:cNvPr id="256" name="Google Shape;256;p2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258" name="Google Shape;258;p23"/>
              <p:cNvGrpSpPr/>
              <p:nvPr/>
            </p:nvGrpSpPr>
            <p:grpSpPr>
              <a:xfrm>
                <a:off x="5114346" y="2577021"/>
                <a:ext cx="860330" cy="845690"/>
                <a:chOff x="5214448" y="3234278"/>
                <a:chExt cx="1068600" cy="1068600"/>
              </a:xfrm>
            </p:grpSpPr>
            <p:sp>
              <p:nvSpPr>
                <p:cNvPr id="259" name="Google Shape;259;p2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Filter and Fusion</a:t>
                  </a:r>
                  <a:endParaRPr b="1" sz="8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261" name="Google Shape;261;p23"/>
              <p:cNvGrpSpPr/>
              <p:nvPr/>
            </p:nvGrpSpPr>
            <p:grpSpPr>
              <a:xfrm>
                <a:off x="5394696" y="1572671"/>
                <a:ext cx="860330" cy="845690"/>
                <a:chOff x="5214448" y="3234278"/>
                <a:chExt cx="1068600" cy="1068600"/>
              </a:xfrm>
            </p:grpSpPr>
            <p:sp>
              <p:nvSpPr>
                <p:cNvPr id="262" name="Google Shape;262;p2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264" name="Google Shape;264;p23"/>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265" name="Google Shape;265;p23"/>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grpSp>
          <p:nvGrpSpPr>
            <p:cNvPr id="266" name="Google Shape;266;p23"/>
            <p:cNvGrpSpPr/>
            <p:nvPr/>
          </p:nvGrpSpPr>
          <p:grpSpPr>
            <a:xfrm>
              <a:off x="5117161" y="2548854"/>
              <a:ext cx="860255" cy="893065"/>
              <a:chOff x="1444709" y="3988491"/>
              <a:chExt cx="1211114" cy="1211100"/>
            </a:xfrm>
          </p:grpSpPr>
          <p:sp>
            <p:nvSpPr>
              <p:cNvPr id="267" name="Google Shape;267;p23"/>
              <p:cNvSpPr/>
              <p:nvPr/>
            </p:nvSpPr>
            <p:spPr>
              <a:xfrm>
                <a:off x="1444723" y="3988491"/>
                <a:ext cx="1211100" cy="12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txBox="1"/>
              <p:nvPr/>
            </p:nvSpPr>
            <p:spPr>
              <a:xfrm>
                <a:off x="1444709" y="4193434"/>
                <a:ext cx="1211100" cy="79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lt1"/>
                    </a:solidFill>
                    <a:latin typeface="Roboto"/>
                    <a:ea typeface="Roboto"/>
                    <a:cs typeface="Roboto"/>
                    <a:sym typeface="Roboto"/>
                  </a:rPr>
                  <a:t>Filter &amp; Fusion</a:t>
                </a:r>
                <a:endParaRPr b="1" sz="13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1300">
                    <a:solidFill>
                      <a:schemeClr val="lt1"/>
                    </a:solidFill>
                    <a:latin typeface="Roboto"/>
                    <a:ea typeface="Roboto"/>
                    <a:cs typeface="Roboto"/>
                    <a:sym typeface="Roboto"/>
                  </a:rPr>
                  <a:t>Plugin</a:t>
                </a:r>
                <a:endParaRPr b="1" sz="1300">
                  <a:solidFill>
                    <a:schemeClr val="lt1"/>
                  </a:solidFill>
                  <a:latin typeface="Roboto"/>
                  <a:ea typeface="Roboto"/>
                  <a:cs typeface="Roboto"/>
                  <a:sym typeface="Roboto"/>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pic>
        <p:nvPicPr>
          <p:cNvPr id="274" name="Google Shape;274;p24"/>
          <p:cNvPicPr preferRelativeResize="0"/>
          <p:nvPr/>
        </p:nvPicPr>
        <p:blipFill>
          <a:blip r:embed="rId3">
            <a:alphaModFix/>
          </a:blip>
          <a:stretch>
            <a:fillRect/>
          </a:stretch>
        </p:blipFill>
        <p:spPr>
          <a:xfrm>
            <a:off x="311700" y="1634000"/>
            <a:ext cx="4003375" cy="2375225"/>
          </a:xfrm>
          <a:prstGeom prst="rect">
            <a:avLst/>
          </a:prstGeom>
          <a:noFill/>
          <a:ln>
            <a:noFill/>
          </a:ln>
        </p:spPr>
      </p:pic>
      <p:pic>
        <p:nvPicPr>
          <p:cNvPr id="275" name="Google Shape;275;p24"/>
          <p:cNvPicPr preferRelativeResize="0"/>
          <p:nvPr/>
        </p:nvPicPr>
        <p:blipFill>
          <a:blip r:embed="rId4">
            <a:alphaModFix/>
          </a:blip>
          <a:stretch>
            <a:fillRect/>
          </a:stretch>
        </p:blipFill>
        <p:spPr>
          <a:xfrm>
            <a:off x="4463000" y="1634002"/>
            <a:ext cx="4454322" cy="2375225"/>
          </a:xfrm>
          <a:prstGeom prst="rect">
            <a:avLst/>
          </a:prstGeom>
          <a:noFill/>
          <a:ln>
            <a:noFill/>
          </a:ln>
        </p:spPr>
      </p:pic>
      <p:sp>
        <p:nvSpPr>
          <p:cNvPr id="276" name="Google Shape;276;p24"/>
          <p:cNvSpPr txBox="1"/>
          <p:nvPr/>
        </p:nvSpPr>
        <p:spPr>
          <a:xfrm>
            <a:off x="204375" y="1071100"/>
            <a:ext cx="412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dk2"/>
                </a:solidFill>
              </a:rPr>
              <a:t>Filter Plugin Configurations YAML structure </a:t>
            </a:r>
            <a:endParaRPr sz="12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282" name="Google Shape;282;p25"/>
          <p:cNvSpPr txBox="1"/>
          <p:nvPr/>
        </p:nvSpPr>
        <p:spPr>
          <a:xfrm>
            <a:off x="204375" y="1071100"/>
            <a:ext cx="4126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dk2"/>
                </a:solidFill>
              </a:rPr>
              <a:t>Fusion</a:t>
            </a:r>
            <a:r>
              <a:rPr b="1" lang="en" sz="1200" u="sng">
                <a:solidFill>
                  <a:schemeClr val="dk2"/>
                </a:solidFill>
              </a:rPr>
              <a:t> Pluginlib Package </a:t>
            </a:r>
            <a:br>
              <a:rPr b="1" lang="en" sz="1200" u="sng">
                <a:solidFill>
                  <a:schemeClr val="dk2"/>
                </a:solidFill>
              </a:rPr>
            </a:br>
            <a:br>
              <a:rPr b="1" lang="en" sz="1200" u="sng">
                <a:solidFill>
                  <a:schemeClr val="dk2"/>
                </a:solidFill>
              </a:rPr>
            </a:br>
            <a:r>
              <a:rPr lang="en" sz="1200">
                <a:solidFill>
                  <a:schemeClr val="dk2"/>
                </a:solidFill>
              </a:rPr>
              <a:t>This component is designed to create a plugins to sequentially fuse multiple gridmap data in layers from gridmap msg.</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Provides API to create custom plugins that can be loaded dynamically in runtime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YAML based configuration interface to setup and load plugins to fuse multiple gridmap layers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Custom Plugins added </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Evidential Fusion </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Log Odds</a:t>
            </a:r>
            <a:r>
              <a:rPr lang="en" sz="1200">
                <a:solidFill>
                  <a:schemeClr val="dk2"/>
                </a:solidFill>
              </a:rPr>
              <a:t> </a:t>
            </a:r>
            <a:r>
              <a:rPr lang="en" sz="1200">
                <a:solidFill>
                  <a:schemeClr val="dk2"/>
                </a:solidFill>
              </a:rPr>
              <a:t>Probability </a:t>
            </a:r>
            <a:r>
              <a:rPr lang="en" sz="1200">
                <a:solidFill>
                  <a:schemeClr val="dk2"/>
                </a:solidFill>
              </a:rPr>
              <a:t>Fusion</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Logical AND</a:t>
            </a:r>
            <a:endParaRPr sz="1200">
              <a:solidFill>
                <a:schemeClr val="dk2"/>
              </a:solidFill>
            </a:endParaRPr>
          </a:p>
          <a:p>
            <a:pPr indent="-304800" lvl="1" marL="914400" rtl="0" algn="l">
              <a:spcBef>
                <a:spcPts val="0"/>
              </a:spcBef>
              <a:spcAft>
                <a:spcPts val="0"/>
              </a:spcAft>
              <a:buClr>
                <a:schemeClr val="dk2"/>
              </a:buClr>
              <a:buSzPts val="1200"/>
              <a:buChar char="-"/>
            </a:pPr>
            <a:r>
              <a:rPr lang="en" sz="1200">
                <a:solidFill>
                  <a:schemeClr val="dk2"/>
                </a:solidFill>
              </a:rPr>
              <a:t>Logical OR</a:t>
            </a:r>
            <a:endParaRPr sz="1200">
              <a:solidFill>
                <a:schemeClr val="dk2"/>
              </a:solidFill>
            </a:endParaRPr>
          </a:p>
        </p:txBody>
      </p:sp>
      <p:grpSp>
        <p:nvGrpSpPr>
          <p:cNvPr id="283" name="Google Shape;283;p25"/>
          <p:cNvGrpSpPr/>
          <p:nvPr/>
        </p:nvGrpSpPr>
        <p:grpSpPr>
          <a:xfrm>
            <a:off x="5114346" y="1125052"/>
            <a:ext cx="3425503" cy="3635184"/>
            <a:chOff x="5114346" y="1125052"/>
            <a:chExt cx="3425503" cy="3635184"/>
          </a:xfrm>
        </p:grpSpPr>
        <p:grpSp>
          <p:nvGrpSpPr>
            <p:cNvPr id="284" name="Google Shape;284;p25"/>
            <p:cNvGrpSpPr/>
            <p:nvPr/>
          </p:nvGrpSpPr>
          <p:grpSpPr>
            <a:xfrm>
              <a:off x="5114346" y="1125052"/>
              <a:ext cx="3425503" cy="3635184"/>
              <a:chOff x="5114346" y="1125052"/>
              <a:chExt cx="3425503" cy="3635184"/>
            </a:xfrm>
          </p:grpSpPr>
          <p:sp>
            <p:nvSpPr>
              <p:cNvPr id="285" name="Google Shape;285;p25"/>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25"/>
              <p:cNvGrpSpPr/>
              <p:nvPr/>
            </p:nvGrpSpPr>
            <p:grpSpPr>
              <a:xfrm>
                <a:off x="7748199" y="2080122"/>
                <a:ext cx="759027" cy="787986"/>
                <a:chOff x="5214448" y="3234278"/>
                <a:chExt cx="1068600" cy="1068600"/>
              </a:xfrm>
            </p:grpSpPr>
            <p:sp>
              <p:nvSpPr>
                <p:cNvPr id="287" name="Google Shape;287;p2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289" name="Google Shape;289;p25"/>
              <p:cNvGrpSpPr/>
              <p:nvPr/>
            </p:nvGrpSpPr>
            <p:grpSpPr>
              <a:xfrm>
                <a:off x="7780822" y="2906420"/>
                <a:ext cx="759027" cy="787986"/>
                <a:chOff x="5214448" y="3234278"/>
                <a:chExt cx="1068600" cy="1068600"/>
              </a:xfrm>
            </p:grpSpPr>
            <p:sp>
              <p:nvSpPr>
                <p:cNvPr id="290" name="Google Shape;290;p2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292" name="Google Shape;292;p25"/>
              <p:cNvGrpSpPr/>
              <p:nvPr/>
            </p:nvGrpSpPr>
            <p:grpSpPr>
              <a:xfrm>
                <a:off x="7375676" y="3610224"/>
                <a:ext cx="759027" cy="787986"/>
                <a:chOff x="5214448" y="3234278"/>
                <a:chExt cx="1068600" cy="1068600"/>
              </a:xfrm>
            </p:grpSpPr>
            <p:sp>
              <p:nvSpPr>
                <p:cNvPr id="293" name="Google Shape;293;p2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Static fusion</a:t>
                  </a:r>
                  <a:endParaRPr b="1" sz="700">
                    <a:solidFill>
                      <a:srgbClr val="FFFFFF"/>
                    </a:solidFill>
                    <a:latin typeface="Roboto"/>
                    <a:ea typeface="Roboto"/>
                    <a:cs typeface="Roboto"/>
                    <a:sym typeface="Roboto"/>
                  </a:endParaRPr>
                </a:p>
              </p:txBody>
            </p:sp>
          </p:grpSp>
          <p:grpSp>
            <p:nvGrpSpPr>
              <p:cNvPr id="295" name="Google Shape;295;p25"/>
              <p:cNvGrpSpPr/>
              <p:nvPr/>
            </p:nvGrpSpPr>
            <p:grpSpPr>
              <a:xfrm>
                <a:off x="6371243" y="1125052"/>
                <a:ext cx="759027" cy="787986"/>
                <a:chOff x="5214448" y="3234278"/>
                <a:chExt cx="1068600" cy="1068600"/>
              </a:xfrm>
            </p:grpSpPr>
            <p:sp>
              <p:nvSpPr>
                <p:cNvPr id="296" name="Google Shape;296;p2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Sensors</a:t>
                  </a:r>
                  <a:endParaRPr b="1" sz="700">
                    <a:solidFill>
                      <a:srgbClr val="FFFFFF"/>
                    </a:solidFill>
                    <a:latin typeface="Roboto"/>
                    <a:ea typeface="Roboto"/>
                    <a:cs typeface="Roboto"/>
                    <a:sym typeface="Roboto"/>
                  </a:endParaRPr>
                </a:p>
              </p:txBody>
            </p:sp>
          </p:grpSp>
          <p:grpSp>
            <p:nvGrpSpPr>
              <p:cNvPr id="298" name="Google Shape;298;p25"/>
              <p:cNvGrpSpPr/>
              <p:nvPr/>
            </p:nvGrpSpPr>
            <p:grpSpPr>
              <a:xfrm>
                <a:off x="6431271" y="3914546"/>
                <a:ext cx="860330" cy="845690"/>
                <a:chOff x="5214448" y="3234278"/>
                <a:chExt cx="1068600" cy="1068600"/>
              </a:xfrm>
            </p:grpSpPr>
            <p:sp>
              <p:nvSpPr>
                <p:cNvPr id="299" name="Google Shape;299;p2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301" name="Google Shape;301;p25"/>
              <p:cNvGrpSpPr/>
              <p:nvPr/>
            </p:nvGrpSpPr>
            <p:grpSpPr>
              <a:xfrm>
                <a:off x="7246503" y="1345220"/>
                <a:ext cx="759027" cy="787986"/>
                <a:chOff x="5214448" y="3234278"/>
                <a:chExt cx="1068600" cy="1068600"/>
              </a:xfrm>
            </p:grpSpPr>
            <p:sp>
              <p:nvSpPr>
                <p:cNvPr id="302" name="Google Shape;302;p2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304" name="Google Shape;304;p25"/>
              <p:cNvGrpSpPr/>
              <p:nvPr/>
            </p:nvGrpSpPr>
            <p:grpSpPr>
              <a:xfrm>
                <a:off x="6071925" y="2153023"/>
                <a:ext cx="1578931" cy="1575353"/>
                <a:chOff x="3481351" y="1521944"/>
                <a:chExt cx="2173938" cy="2173800"/>
              </a:xfrm>
            </p:grpSpPr>
            <p:sp>
              <p:nvSpPr>
                <p:cNvPr id="305" name="Google Shape;305;p25"/>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307" name="Google Shape;307;p25"/>
              <p:cNvGrpSpPr/>
              <p:nvPr/>
            </p:nvGrpSpPr>
            <p:grpSpPr>
              <a:xfrm>
                <a:off x="5533471" y="3581371"/>
                <a:ext cx="860330" cy="845690"/>
                <a:chOff x="5214448" y="3234278"/>
                <a:chExt cx="1068600" cy="1068600"/>
              </a:xfrm>
            </p:grpSpPr>
            <p:sp>
              <p:nvSpPr>
                <p:cNvPr id="308" name="Google Shape;308;p2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310" name="Google Shape;310;p25"/>
              <p:cNvGrpSpPr/>
              <p:nvPr/>
            </p:nvGrpSpPr>
            <p:grpSpPr>
              <a:xfrm>
                <a:off x="5114346" y="2577021"/>
                <a:ext cx="860330" cy="845690"/>
                <a:chOff x="5214448" y="3234278"/>
                <a:chExt cx="1068600" cy="1068600"/>
              </a:xfrm>
            </p:grpSpPr>
            <p:sp>
              <p:nvSpPr>
                <p:cNvPr id="311" name="Google Shape;311;p2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Filter and Fusion</a:t>
                  </a:r>
                  <a:endParaRPr b="1" sz="8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313" name="Google Shape;313;p25"/>
              <p:cNvGrpSpPr/>
              <p:nvPr/>
            </p:nvGrpSpPr>
            <p:grpSpPr>
              <a:xfrm>
                <a:off x="5394696" y="1572671"/>
                <a:ext cx="860330" cy="845690"/>
                <a:chOff x="5214448" y="3234278"/>
                <a:chExt cx="1068600" cy="1068600"/>
              </a:xfrm>
            </p:grpSpPr>
            <p:sp>
              <p:nvSpPr>
                <p:cNvPr id="314" name="Google Shape;314;p2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316" name="Google Shape;316;p25"/>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317" name="Google Shape;317;p25"/>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grpSp>
          <p:nvGrpSpPr>
            <p:cNvPr id="318" name="Google Shape;318;p25"/>
            <p:cNvGrpSpPr/>
            <p:nvPr/>
          </p:nvGrpSpPr>
          <p:grpSpPr>
            <a:xfrm>
              <a:off x="5117161" y="2548854"/>
              <a:ext cx="860255" cy="893065"/>
              <a:chOff x="1444709" y="3988491"/>
              <a:chExt cx="1211114" cy="1211100"/>
            </a:xfrm>
          </p:grpSpPr>
          <p:sp>
            <p:nvSpPr>
              <p:cNvPr id="319" name="Google Shape;319;p25"/>
              <p:cNvSpPr/>
              <p:nvPr/>
            </p:nvSpPr>
            <p:spPr>
              <a:xfrm>
                <a:off x="1444723" y="3988491"/>
                <a:ext cx="1211100" cy="12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txBox="1"/>
              <p:nvPr/>
            </p:nvSpPr>
            <p:spPr>
              <a:xfrm>
                <a:off x="1444709" y="4193434"/>
                <a:ext cx="1211100" cy="79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lt1"/>
                    </a:solidFill>
                    <a:latin typeface="Roboto"/>
                    <a:ea typeface="Roboto"/>
                    <a:cs typeface="Roboto"/>
                    <a:sym typeface="Roboto"/>
                  </a:rPr>
                  <a:t>Filter &amp; Fusion</a:t>
                </a:r>
                <a:endParaRPr b="1" sz="13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1300">
                    <a:solidFill>
                      <a:schemeClr val="lt1"/>
                    </a:solidFill>
                    <a:latin typeface="Roboto"/>
                    <a:ea typeface="Roboto"/>
                    <a:cs typeface="Roboto"/>
                    <a:sym typeface="Roboto"/>
                  </a:rPr>
                  <a:t>Plugin</a:t>
                </a:r>
                <a:endParaRPr b="1" sz="1300">
                  <a:solidFill>
                    <a:schemeClr val="lt1"/>
                  </a:solidFill>
                  <a:latin typeface="Roboto"/>
                  <a:ea typeface="Roboto"/>
                  <a:cs typeface="Roboto"/>
                  <a:sym typeface="Roboto"/>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326" name="Google Shape;326;p26"/>
          <p:cNvSpPr txBox="1"/>
          <p:nvPr/>
        </p:nvSpPr>
        <p:spPr>
          <a:xfrm>
            <a:off x="204375" y="1071100"/>
            <a:ext cx="412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dk2"/>
                </a:solidFill>
              </a:rPr>
              <a:t>Fusion Plugin </a:t>
            </a:r>
            <a:r>
              <a:rPr b="1" lang="en" sz="1200" u="sng">
                <a:solidFill>
                  <a:schemeClr val="dk2"/>
                </a:solidFill>
              </a:rPr>
              <a:t>Configuration YAML structure</a:t>
            </a:r>
            <a:endParaRPr sz="1200">
              <a:solidFill>
                <a:schemeClr val="dk2"/>
              </a:solidFill>
            </a:endParaRPr>
          </a:p>
        </p:txBody>
      </p:sp>
      <p:pic>
        <p:nvPicPr>
          <p:cNvPr id="327" name="Google Shape;327;p26"/>
          <p:cNvPicPr preferRelativeResize="0"/>
          <p:nvPr/>
        </p:nvPicPr>
        <p:blipFill>
          <a:blip r:embed="rId3">
            <a:alphaModFix/>
          </a:blip>
          <a:stretch>
            <a:fillRect/>
          </a:stretch>
        </p:blipFill>
        <p:spPr>
          <a:xfrm>
            <a:off x="509175" y="1700675"/>
            <a:ext cx="3974150" cy="2323175"/>
          </a:xfrm>
          <a:prstGeom prst="rect">
            <a:avLst/>
          </a:prstGeom>
          <a:noFill/>
          <a:ln>
            <a:noFill/>
          </a:ln>
        </p:spPr>
      </p:pic>
      <p:pic>
        <p:nvPicPr>
          <p:cNvPr id="328" name="Google Shape;328;p26"/>
          <p:cNvPicPr preferRelativeResize="0"/>
          <p:nvPr/>
        </p:nvPicPr>
        <p:blipFill>
          <a:blip r:embed="rId4">
            <a:alphaModFix/>
          </a:blip>
          <a:stretch>
            <a:fillRect/>
          </a:stretch>
        </p:blipFill>
        <p:spPr>
          <a:xfrm>
            <a:off x="4825425" y="1700675"/>
            <a:ext cx="3708651" cy="2323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334" name="Google Shape;334;p27"/>
          <p:cNvSpPr txBox="1"/>
          <p:nvPr/>
        </p:nvSpPr>
        <p:spPr>
          <a:xfrm>
            <a:off x="204375" y="994900"/>
            <a:ext cx="41265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u="sng">
                <a:solidFill>
                  <a:schemeClr val="dk2"/>
                </a:solidFill>
              </a:rPr>
              <a:t>Sensors Package </a:t>
            </a:r>
            <a:br>
              <a:rPr b="1" lang="en" sz="1200" u="sng">
                <a:solidFill>
                  <a:schemeClr val="dk2"/>
                </a:solidFill>
              </a:rPr>
            </a:br>
            <a:br>
              <a:rPr b="1" lang="en" sz="1200" u="sng">
                <a:solidFill>
                  <a:schemeClr val="dk2"/>
                </a:solidFill>
              </a:rPr>
            </a:br>
            <a:r>
              <a:rPr lang="en" sz="1200">
                <a:solidFill>
                  <a:schemeClr val="dk2"/>
                </a:solidFill>
              </a:rPr>
              <a:t>This component will be designed to include sensor drivers for Ouster, Velodyne, ZED, Intel RealSense, and USB cameras.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Nodes will be provided for initiating the sensors and capturing sensor data using ROS2 bags.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package will utilize Component nodes to enhance efficiency, allowing the bundling of multiple nodes into a single process to minimize memory copying or serialization.</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Core implementations will be developed for essential components such as Image and PointCloud2, providing a consistent approach to handling sensor data.</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Designed to be model agnostic, the packages will ensure interfaces for sensor data that can support easy extension and accommodate changes in sensors, models, or data processing methods.</a:t>
            </a:r>
            <a:endParaRPr sz="1200">
              <a:solidFill>
                <a:schemeClr val="dk2"/>
              </a:solidFill>
            </a:endParaRPr>
          </a:p>
        </p:txBody>
      </p:sp>
      <p:grpSp>
        <p:nvGrpSpPr>
          <p:cNvPr id="335" name="Google Shape;335;p27"/>
          <p:cNvGrpSpPr/>
          <p:nvPr/>
        </p:nvGrpSpPr>
        <p:grpSpPr>
          <a:xfrm>
            <a:off x="5114346" y="1125050"/>
            <a:ext cx="3425503" cy="3635187"/>
            <a:chOff x="5114346" y="1125050"/>
            <a:chExt cx="3425503" cy="3635187"/>
          </a:xfrm>
        </p:grpSpPr>
        <p:sp>
          <p:nvSpPr>
            <p:cNvPr id="336" name="Google Shape;336;p27"/>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27"/>
            <p:cNvGrpSpPr/>
            <p:nvPr/>
          </p:nvGrpSpPr>
          <p:grpSpPr>
            <a:xfrm>
              <a:off x="7748199" y="2080122"/>
              <a:ext cx="759027" cy="787986"/>
              <a:chOff x="5214448" y="3234278"/>
              <a:chExt cx="1068600" cy="1068600"/>
            </a:xfrm>
          </p:grpSpPr>
          <p:sp>
            <p:nvSpPr>
              <p:cNvPr id="338" name="Google Shape;338;p2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340" name="Google Shape;340;p27"/>
            <p:cNvGrpSpPr/>
            <p:nvPr/>
          </p:nvGrpSpPr>
          <p:grpSpPr>
            <a:xfrm>
              <a:off x="7780822" y="2906420"/>
              <a:ext cx="759027" cy="787986"/>
              <a:chOff x="5214448" y="3234278"/>
              <a:chExt cx="1068600" cy="1068600"/>
            </a:xfrm>
          </p:grpSpPr>
          <p:sp>
            <p:nvSpPr>
              <p:cNvPr id="341" name="Google Shape;341;p2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7"/>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343" name="Google Shape;343;p27"/>
            <p:cNvGrpSpPr/>
            <p:nvPr/>
          </p:nvGrpSpPr>
          <p:grpSpPr>
            <a:xfrm>
              <a:off x="7375676" y="3610224"/>
              <a:ext cx="759027" cy="787986"/>
              <a:chOff x="5214448" y="3234278"/>
              <a:chExt cx="1068600" cy="1068600"/>
            </a:xfrm>
          </p:grpSpPr>
          <p:sp>
            <p:nvSpPr>
              <p:cNvPr id="344" name="Google Shape;344;p2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Static fusion</a:t>
                </a:r>
                <a:endParaRPr b="1" sz="700">
                  <a:solidFill>
                    <a:srgbClr val="FFFFFF"/>
                  </a:solidFill>
                  <a:latin typeface="Roboto"/>
                  <a:ea typeface="Roboto"/>
                  <a:cs typeface="Roboto"/>
                  <a:sym typeface="Roboto"/>
                </a:endParaRPr>
              </a:p>
            </p:txBody>
          </p:sp>
        </p:grpSp>
        <p:grpSp>
          <p:nvGrpSpPr>
            <p:cNvPr id="346" name="Google Shape;346;p27"/>
            <p:cNvGrpSpPr/>
            <p:nvPr/>
          </p:nvGrpSpPr>
          <p:grpSpPr>
            <a:xfrm>
              <a:off x="6303700" y="1125050"/>
              <a:ext cx="860255" cy="893065"/>
              <a:chOff x="5119358" y="3234275"/>
              <a:chExt cx="1211114" cy="1211100"/>
            </a:xfrm>
          </p:grpSpPr>
          <p:sp>
            <p:nvSpPr>
              <p:cNvPr id="347" name="Google Shape;347;p27"/>
              <p:cNvSpPr/>
              <p:nvPr/>
            </p:nvSpPr>
            <p:spPr>
              <a:xfrm>
                <a:off x="5119372" y="3234275"/>
                <a:ext cx="1211100" cy="12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7"/>
              <p:cNvSpPr txBox="1"/>
              <p:nvPr/>
            </p:nvSpPr>
            <p:spPr>
              <a:xfrm>
                <a:off x="5119358" y="3439218"/>
                <a:ext cx="1211100" cy="79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lt1"/>
                    </a:solidFill>
                    <a:latin typeface="Roboto"/>
                    <a:ea typeface="Roboto"/>
                    <a:cs typeface="Roboto"/>
                    <a:sym typeface="Roboto"/>
                  </a:rPr>
                  <a:t>Sensors</a:t>
                </a:r>
                <a:endParaRPr b="1">
                  <a:solidFill>
                    <a:schemeClr val="lt1"/>
                  </a:solidFill>
                  <a:latin typeface="Roboto"/>
                  <a:ea typeface="Roboto"/>
                  <a:cs typeface="Roboto"/>
                  <a:sym typeface="Roboto"/>
                </a:endParaRPr>
              </a:p>
            </p:txBody>
          </p:sp>
        </p:grpSp>
        <p:grpSp>
          <p:nvGrpSpPr>
            <p:cNvPr id="349" name="Google Shape;349;p27"/>
            <p:cNvGrpSpPr/>
            <p:nvPr/>
          </p:nvGrpSpPr>
          <p:grpSpPr>
            <a:xfrm>
              <a:off x="6431271" y="3914546"/>
              <a:ext cx="860330" cy="845690"/>
              <a:chOff x="5214448" y="3234278"/>
              <a:chExt cx="1068600" cy="1068600"/>
            </a:xfrm>
          </p:grpSpPr>
          <p:sp>
            <p:nvSpPr>
              <p:cNvPr id="350" name="Google Shape;350;p2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352" name="Google Shape;352;p27"/>
            <p:cNvGrpSpPr/>
            <p:nvPr/>
          </p:nvGrpSpPr>
          <p:grpSpPr>
            <a:xfrm>
              <a:off x="7246503" y="1345220"/>
              <a:ext cx="759027" cy="787986"/>
              <a:chOff x="5214448" y="3234278"/>
              <a:chExt cx="1068600" cy="1068600"/>
            </a:xfrm>
          </p:grpSpPr>
          <p:sp>
            <p:nvSpPr>
              <p:cNvPr id="353" name="Google Shape;353;p2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355" name="Google Shape;355;p27"/>
            <p:cNvGrpSpPr/>
            <p:nvPr/>
          </p:nvGrpSpPr>
          <p:grpSpPr>
            <a:xfrm>
              <a:off x="6071925" y="2153023"/>
              <a:ext cx="1578931" cy="1575353"/>
              <a:chOff x="3481351" y="1521944"/>
              <a:chExt cx="2173938" cy="2173800"/>
            </a:xfrm>
          </p:grpSpPr>
          <p:sp>
            <p:nvSpPr>
              <p:cNvPr id="356" name="Google Shape;356;p27"/>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358" name="Google Shape;358;p27"/>
            <p:cNvGrpSpPr/>
            <p:nvPr/>
          </p:nvGrpSpPr>
          <p:grpSpPr>
            <a:xfrm>
              <a:off x="5533471" y="3581371"/>
              <a:ext cx="860330" cy="845690"/>
              <a:chOff x="5214448" y="3234278"/>
              <a:chExt cx="1068600" cy="1068600"/>
            </a:xfrm>
          </p:grpSpPr>
          <p:sp>
            <p:nvSpPr>
              <p:cNvPr id="359" name="Google Shape;359;p2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361" name="Google Shape;361;p27"/>
            <p:cNvGrpSpPr/>
            <p:nvPr/>
          </p:nvGrpSpPr>
          <p:grpSpPr>
            <a:xfrm>
              <a:off x="5114346" y="2577021"/>
              <a:ext cx="860330" cy="845690"/>
              <a:chOff x="5214448" y="3234278"/>
              <a:chExt cx="1068600" cy="1068600"/>
            </a:xfrm>
          </p:grpSpPr>
          <p:sp>
            <p:nvSpPr>
              <p:cNvPr id="362" name="Google Shape;362;p2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Filter and Fusion</a:t>
                </a:r>
                <a:endParaRPr b="1" sz="8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364" name="Google Shape;364;p27"/>
            <p:cNvGrpSpPr/>
            <p:nvPr/>
          </p:nvGrpSpPr>
          <p:grpSpPr>
            <a:xfrm>
              <a:off x="5394696" y="1572671"/>
              <a:ext cx="860330" cy="845690"/>
              <a:chOff x="5214448" y="3234278"/>
              <a:chExt cx="1068600" cy="1068600"/>
            </a:xfrm>
          </p:grpSpPr>
          <p:sp>
            <p:nvSpPr>
              <p:cNvPr id="365" name="Google Shape;365;p2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367" name="Google Shape;367;p27"/>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368" name="Google Shape;368;p27"/>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374" name="Google Shape;374;p28"/>
          <p:cNvSpPr txBox="1"/>
          <p:nvPr/>
        </p:nvSpPr>
        <p:spPr>
          <a:xfrm>
            <a:off x="204375" y="994900"/>
            <a:ext cx="4126500" cy="350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Sensor Pre-Processing Package </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Preprocessing modules optimize sensor data quality for gridmap construction.</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Data filtering with advanced outlier rejection and noise reduction algorithms ensures data integrity.</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Calibration procedures align sensor measurements with the system's reference frame for spatial correspondence.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Data transformations include coordinate system conversions and format adaptations for seamless integration with downstream modules.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These steps contribute to generating precise and reliable gridmaps.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preprocessing modules are crucial for robust and effective robot navigation.</a:t>
            </a:r>
            <a:endParaRPr sz="1200">
              <a:solidFill>
                <a:schemeClr val="dk2"/>
              </a:solidFill>
            </a:endParaRPr>
          </a:p>
          <a:p>
            <a:pPr indent="0" lvl="0" marL="457200" rtl="0" algn="l">
              <a:spcBef>
                <a:spcPts val="0"/>
              </a:spcBef>
              <a:spcAft>
                <a:spcPts val="0"/>
              </a:spcAft>
              <a:buNone/>
            </a:pPr>
            <a:r>
              <a:t/>
            </a:r>
            <a:endParaRPr sz="1200">
              <a:solidFill>
                <a:schemeClr val="dk2"/>
              </a:solidFill>
            </a:endParaRPr>
          </a:p>
        </p:txBody>
      </p:sp>
      <p:grpSp>
        <p:nvGrpSpPr>
          <p:cNvPr id="375" name="Google Shape;375;p28"/>
          <p:cNvGrpSpPr/>
          <p:nvPr/>
        </p:nvGrpSpPr>
        <p:grpSpPr>
          <a:xfrm>
            <a:off x="5114346" y="1125052"/>
            <a:ext cx="3425503" cy="3635184"/>
            <a:chOff x="5114346" y="1125052"/>
            <a:chExt cx="3425503" cy="3635184"/>
          </a:xfrm>
        </p:grpSpPr>
        <p:sp>
          <p:nvSpPr>
            <p:cNvPr id="376" name="Google Shape;376;p28"/>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8"/>
            <p:cNvGrpSpPr/>
            <p:nvPr/>
          </p:nvGrpSpPr>
          <p:grpSpPr>
            <a:xfrm>
              <a:off x="7748199" y="2080122"/>
              <a:ext cx="759027" cy="787986"/>
              <a:chOff x="5214448" y="3234278"/>
              <a:chExt cx="1068600" cy="1068600"/>
            </a:xfrm>
          </p:grpSpPr>
          <p:sp>
            <p:nvSpPr>
              <p:cNvPr id="378" name="Google Shape;378;p2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380" name="Google Shape;380;p28"/>
            <p:cNvGrpSpPr/>
            <p:nvPr/>
          </p:nvGrpSpPr>
          <p:grpSpPr>
            <a:xfrm>
              <a:off x="7780822" y="2906420"/>
              <a:ext cx="759027" cy="787986"/>
              <a:chOff x="5214448" y="3234278"/>
              <a:chExt cx="1068600" cy="1068600"/>
            </a:xfrm>
          </p:grpSpPr>
          <p:sp>
            <p:nvSpPr>
              <p:cNvPr id="381" name="Google Shape;381;p2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383" name="Google Shape;383;p28"/>
            <p:cNvGrpSpPr/>
            <p:nvPr/>
          </p:nvGrpSpPr>
          <p:grpSpPr>
            <a:xfrm>
              <a:off x="7375676" y="3610224"/>
              <a:ext cx="759027" cy="787986"/>
              <a:chOff x="5214448" y="3234278"/>
              <a:chExt cx="1068600" cy="1068600"/>
            </a:xfrm>
          </p:grpSpPr>
          <p:sp>
            <p:nvSpPr>
              <p:cNvPr id="384" name="Google Shape;384;p2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Static fusion</a:t>
                </a:r>
                <a:endParaRPr b="1" sz="700">
                  <a:solidFill>
                    <a:srgbClr val="FFFFFF"/>
                  </a:solidFill>
                  <a:latin typeface="Roboto"/>
                  <a:ea typeface="Roboto"/>
                  <a:cs typeface="Roboto"/>
                  <a:sym typeface="Roboto"/>
                </a:endParaRPr>
              </a:p>
            </p:txBody>
          </p:sp>
        </p:grpSp>
        <p:grpSp>
          <p:nvGrpSpPr>
            <p:cNvPr id="386" name="Google Shape;386;p28"/>
            <p:cNvGrpSpPr/>
            <p:nvPr/>
          </p:nvGrpSpPr>
          <p:grpSpPr>
            <a:xfrm>
              <a:off x="6371243" y="1125052"/>
              <a:ext cx="759027" cy="787986"/>
              <a:chOff x="5214448" y="3234278"/>
              <a:chExt cx="1068600" cy="1068600"/>
            </a:xfrm>
          </p:grpSpPr>
          <p:sp>
            <p:nvSpPr>
              <p:cNvPr id="387" name="Google Shape;387;p2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Sensors</a:t>
                </a:r>
                <a:endParaRPr b="1" sz="700">
                  <a:solidFill>
                    <a:srgbClr val="FFFFFF"/>
                  </a:solidFill>
                  <a:latin typeface="Roboto"/>
                  <a:ea typeface="Roboto"/>
                  <a:cs typeface="Roboto"/>
                  <a:sym typeface="Roboto"/>
                </a:endParaRPr>
              </a:p>
            </p:txBody>
          </p:sp>
        </p:grpSp>
        <p:grpSp>
          <p:nvGrpSpPr>
            <p:cNvPr id="389" name="Google Shape;389;p28"/>
            <p:cNvGrpSpPr/>
            <p:nvPr/>
          </p:nvGrpSpPr>
          <p:grpSpPr>
            <a:xfrm>
              <a:off x="6431271" y="3914546"/>
              <a:ext cx="860330" cy="845690"/>
              <a:chOff x="5214448" y="3234278"/>
              <a:chExt cx="1068600" cy="1068600"/>
            </a:xfrm>
          </p:grpSpPr>
          <p:sp>
            <p:nvSpPr>
              <p:cNvPr id="390" name="Google Shape;390;p2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392" name="Google Shape;392;p28"/>
            <p:cNvGrpSpPr/>
            <p:nvPr/>
          </p:nvGrpSpPr>
          <p:grpSpPr>
            <a:xfrm>
              <a:off x="7246503" y="1345220"/>
              <a:ext cx="759027" cy="787986"/>
              <a:chOff x="5214448" y="3234278"/>
              <a:chExt cx="1068600" cy="1068600"/>
            </a:xfrm>
          </p:grpSpPr>
          <p:sp>
            <p:nvSpPr>
              <p:cNvPr id="393" name="Google Shape;393;p2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395" name="Google Shape;395;p28"/>
            <p:cNvGrpSpPr/>
            <p:nvPr/>
          </p:nvGrpSpPr>
          <p:grpSpPr>
            <a:xfrm>
              <a:off x="6071925" y="2153023"/>
              <a:ext cx="1578931" cy="1575353"/>
              <a:chOff x="3481351" y="1521944"/>
              <a:chExt cx="2173938" cy="2173800"/>
            </a:xfrm>
          </p:grpSpPr>
          <p:sp>
            <p:nvSpPr>
              <p:cNvPr id="396" name="Google Shape;396;p28"/>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8"/>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398" name="Google Shape;398;p28"/>
            <p:cNvGrpSpPr/>
            <p:nvPr/>
          </p:nvGrpSpPr>
          <p:grpSpPr>
            <a:xfrm>
              <a:off x="5533471" y="3581371"/>
              <a:ext cx="860330" cy="845690"/>
              <a:chOff x="5214448" y="3234278"/>
              <a:chExt cx="1068600" cy="1068600"/>
            </a:xfrm>
          </p:grpSpPr>
          <p:sp>
            <p:nvSpPr>
              <p:cNvPr id="399" name="Google Shape;399;p2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401" name="Google Shape;401;p28"/>
            <p:cNvGrpSpPr/>
            <p:nvPr/>
          </p:nvGrpSpPr>
          <p:grpSpPr>
            <a:xfrm>
              <a:off x="5114346" y="2577021"/>
              <a:ext cx="860330" cy="845690"/>
              <a:chOff x="5214448" y="3234278"/>
              <a:chExt cx="1068600" cy="1068600"/>
            </a:xfrm>
          </p:grpSpPr>
          <p:sp>
            <p:nvSpPr>
              <p:cNvPr id="402" name="Google Shape;402;p2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Filter and Fusion</a:t>
                </a:r>
                <a:endParaRPr b="1" sz="8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404" name="Google Shape;404;p28"/>
            <p:cNvGrpSpPr/>
            <p:nvPr/>
          </p:nvGrpSpPr>
          <p:grpSpPr>
            <a:xfrm>
              <a:off x="5394696" y="1572671"/>
              <a:ext cx="860330" cy="845690"/>
              <a:chOff x="5214448" y="3234278"/>
              <a:chExt cx="1068600" cy="1068600"/>
            </a:xfrm>
          </p:grpSpPr>
          <p:sp>
            <p:nvSpPr>
              <p:cNvPr id="405" name="Google Shape;405;p2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407" name="Google Shape;407;p28"/>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408" name="Google Shape;408;p28"/>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grpSp>
        <p:nvGrpSpPr>
          <p:cNvPr id="409" name="Google Shape;409;p28"/>
          <p:cNvGrpSpPr/>
          <p:nvPr/>
        </p:nvGrpSpPr>
        <p:grpSpPr>
          <a:xfrm>
            <a:off x="7152300" y="1263600"/>
            <a:ext cx="860255" cy="893065"/>
            <a:chOff x="5119358" y="3234275"/>
            <a:chExt cx="1211114" cy="1211100"/>
          </a:xfrm>
        </p:grpSpPr>
        <p:sp>
          <p:nvSpPr>
            <p:cNvPr id="410" name="Google Shape;410;p28"/>
            <p:cNvSpPr/>
            <p:nvPr/>
          </p:nvSpPr>
          <p:spPr>
            <a:xfrm>
              <a:off x="5119372" y="3234275"/>
              <a:ext cx="1211100" cy="12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8"/>
            <p:cNvSpPr txBox="1"/>
            <p:nvPr/>
          </p:nvSpPr>
          <p:spPr>
            <a:xfrm>
              <a:off x="5119358" y="3439218"/>
              <a:ext cx="1211100" cy="79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chemeClr val="lt1"/>
                  </a:solidFill>
                  <a:latin typeface="Roboto"/>
                  <a:ea typeface="Roboto"/>
                  <a:cs typeface="Roboto"/>
                  <a:sym typeface="Roboto"/>
                </a:rPr>
                <a:t>Sensors pre-Processing</a:t>
              </a:r>
              <a:endParaRPr b="1" sz="1000">
                <a:solidFill>
                  <a:schemeClr val="lt1"/>
                </a:solidFill>
                <a:latin typeface="Roboto"/>
                <a:ea typeface="Roboto"/>
                <a:cs typeface="Roboto"/>
                <a:sym typeface="Robo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a:t>
            </a:r>
            <a:r>
              <a:rPr lang="en"/>
              <a:t>Sensor Pre-Processing (LIDAR 3D)</a:t>
            </a:r>
            <a:endParaRPr/>
          </a:p>
        </p:txBody>
      </p:sp>
      <p:pic>
        <p:nvPicPr>
          <p:cNvPr id="417" name="Google Shape;417;p29"/>
          <p:cNvPicPr preferRelativeResize="0"/>
          <p:nvPr/>
        </p:nvPicPr>
        <p:blipFill>
          <a:blip r:embed="rId3">
            <a:alphaModFix/>
          </a:blip>
          <a:stretch>
            <a:fillRect/>
          </a:stretch>
        </p:blipFill>
        <p:spPr>
          <a:xfrm>
            <a:off x="1048625" y="1053225"/>
            <a:ext cx="6893890"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423" name="Google Shape;423;p30"/>
          <p:cNvSpPr txBox="1"/>
          <p:nvPr/>
        </p:nvSpPr>
        <p:spPr>
          <a:xfrm>
            <a:off x="204375" y="994900"/>
            <a:ext cx="41265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LIDAR Gridmap </a:t>
            </a:r>
            <a:r>
              <a:rPr b="1" lang="en" sz="1200" u="sng">
                <a:solidFill>
                  <a:schemeClr val="dk2"/>
                </a:solidFill>
              </a:rPr>
              <a:t>Package </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This package will handle the conversion of both 2d and 3D LIDAR data to gridmaps. The general procedure followed is delineated below.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To initialize a grid map, the size and resolution of the map need to be specified. The size of the map corresponds to the number of cells in each dimension, while the resolution refers to the distance between each cell.</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When loading lidar data into the grid map, the frame of reference for the lidar data must be provided. This frame of reference defines the coordinate system in which the lidar data is represented.</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grpSp>
        <p:nvGrpSpPr>
          <p:cNvPr id="424" name="Google Shape;424;p30"/>
          <p:cNvGrpSpPr/>
          <p:nvPr/>
        </p:nvGrpSpPr>
        <p:grpSpPr>
          <a:xfrm>
            <a:off x="5114346" y="1125052"/>
            <a:ext cx="3473172" cy="3635184"/>
            <a:chOff x="5114346" y="1125052"/>
            <a:chExt cx="3473172" cy="3635184"/>
          </a:xfrm>
        </p:grpSpPr>
        <p:grpSp>
          <p:nvGrpSpPr>
            <p:cNvPr id="425" name="Google Shape;425;p30"/>
            <p:cNvGrpSpPr/>
            <p:nvPr/>
          </p:nvGrpSpPr>
          <p:grpSpPr>
            <a:xfrm>
              <a:off x="5114346" y="1125052"/>
              <a:ext cx="3425503" cy="3635184"/>
              <a:chOff x="5114346" y="1125052"/>
              <a:chExt cx="3425503" cy="3635184"/>
            </a:xfrm>
          </p:grpSpPr>
          <p:sp>
            <p:nvSpPr>
              <p:cNvPr id="426" name="Google Shape;426;p30"/>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30"/>
              <p:cNvGrpSpPr/>
              <p:nvPr/>
            </p:nvGrpSpPr>
            <p:grpSpPr>
              <a:xfrm>
                <a:off x="7748199" y="2080122"/>
                <a:ext cx="759027" cy="787986"/>
                <a:chOff x="5214448" y="3234278"/>
                <a:chExt cx="1068600" cy="1068600"/>
              </a:xfrm>
            </p:grpSpPr>
            <p:sp>
              <p:nvSpPr>
                <p:cNvPr id="428" name="Google Shape;428;p3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430" name="Google Shape;430;p30"/>
              <p:cNvGrpSpPr/>
              <p:nvPr/>
            </p:nvGrpSpPr>
            <p:grpSpPr>
              <a:xfrm>
                <a:off x="7780822" y="2906420"/>
                <a:ext cx="759027" cy="787986"/>
                <a:chOff x="5214448" y="3234278"/>
                <a:chExt cx="1068600" cy="1068600"/>
              </a:xfrm>
            </p:grpSpPr>
            <p:sp>
              <p:nvSpPr>
                <p:cNvPr id="431" name="Google Shape;431;p3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0"/>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433" name="Google Shape;433;p30"/>
              <p:cNvGrpSpPr/>
              <p:nvPr/>
            </p:nvGrpSpPr>
            <p:grpSpPr>
              <a:xfrm>
                <a:off x="7375676" y="3610224"/>
                <a:ext cx="759027" cy="787986"/>
                <a:chOff x="5214448" y="3234278"/>
                <a:chExt cx="1068600" cy="1068600"/>
              </a:xfrm>
            </p:grpSpPr>
            <p:sp>
              <p:nvSpPr>
                <p:cNvPr id="434" name="Google Shape;434;p3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Static fusion</a:t>
                  </a:r>
                  <a:endParaRPr b="1" sz="700">
                    <a:solidFill>
                      <a:srgbClr val="FFFFFF"/>
                    </a:solidFill>
                    <a:latin typeface="Roboto"/>
                    <a:ea typeface="Roboto"/>
                    <a:cs typeface="Roboto"/>
                    <a:sym typeface="Roboto"/>
                  </a:endParaRPr>
                </a:p>
              </p:txBody>
            </p:sp>
          </p:grpSp>
          <p:grpSp>
            <p:nvGrpSpPr>
              <p:cNvPr id="436" name="Google Shape;436;p30"/>
              <p:cNvGrpSpPr/>
              <p:nvPr/>
            </p:nvGrpSpPr>
            <p:grpSpPr>
              <a:xfrm>
                <a:off x="6371243" y="1125052"/>
                <a:ext cx="759027" cy="787986"/>
                <a:chOff x="5214448" y="3234278"/>
                <a:chExt cx="1068600" cy="1068600"/>
              </a:xfrm>
            </p:grpSpPr>
            <p:sp>
              <p:nvSpPr>
                <p:cNvPr id="437" name="Google Shape;437;p3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Sensors</a:t>
                  </a:r>
                  <a:endParaRPr b="1" sz="700">
                    <a:solidFill>
                      <a:srgbClr val="FFFFFF"/>
                    </a:solidFill>
                    <a:latin typeface="Roboto"/>
                    <a:ea typeface="Roboto"/>
                    <a:cs typeface="Roboto"/>
                    <a:sym typeface="Roboto"/>
                  </a:endParaRPr>
                </a:p>
              </p:txBody>
            </p:sp>
          </p:grpSp>
          <p:grpSp>
            <p:nvGrpSpPr>
              <p:cNvPr id="439" name="Google Shape;439;p30"/>
              <p:cNvGrpSpPr/>
              <p:nvPr/>
            </p:nvGrpSpPr>
            <p:grpSpPr>
              <a:xfrm>
                <a:off x="6431271" y="3914546"/>
                <a:ext cx="860330" cy="845690"/>
                <a:chOff x="5214448" y="3234278"/>
                <a:chExt cx="1068600" cy="1068600"/>
              </a:xfrm>
            </p:grpSpPr>
            <p:sp>
              <p:nvSpPr>
                <p:cNvPr id="440" name="Google Shape;440;p3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442" name="Google Shape;442;p30"/>
              <p:cNvGrpSpPr/>
              <p:nvPr/>
            </p:nvGrpSpPr>
            <p:grpSpPr>
              <a:xfrm>
                <a:off x="7246503" y="1345220"/>
                <a:ext cx="759027" cy="787986"/>
                <a:chOff x="5214448" y="3234278"/>
                <a:chExt cx="1068600" cy="1068600"/>
              </a:xfrm>
            </p:grpSpPr>
            <p:sp>
              <p:nvSpPr>
                <p:cNvPr id="443" name="Google Shape;443;p3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445" name="Google Shape;445;p30"/>
              <p:cNvGrpSpPr/>
              <p:nvPr/>
            </p:nvGrpSpPr>
            <p:grpSpPr>
              <a:xfrm>
                <a:off x="6071925" y="2153023"/>
                <a:ext cx="1578931" cy="1575353"/>
                <a:chOff x="3481351" y="1521944"/>
                <a:chExt cx="2173938" cy="2173800"/>
              </a:xfrm>
            </p:grpSpPr>
            <p:sp>
              <p:nvSpPr>
                <p:cNvPr id="446" name="Google Shape;446;p30"/>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0"/>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448" name="Google Shape;448;p30"/>
              <p:cNvGrpSpPr/>
              <p:nvPr/>
            </p:nvGrpSpPr>
            <p:grpSpPr>
              <a:xfrm>
                <a:off x="5533471" y="3581371"/>
                <a:ext cx="860330" cy="845690"/>
                <a:chOff x="5214448" y="3234278"/>
                <a:chExt cx="1068600" cy="1068600"/>
              </a:xfrm>
            </p:grpSpPr>
            <p:sp>
              <p:nvSpPr>
                <p:cNvPr id="449" name="Google Shape;449;p3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451" name="Google Shape;451;p30"/>
              <p:cNvGrpSpPr/>
              <p:nvPr/>
            </p:nvGrpSpPr>
            <p:grpSpPr>
              <a:xfrm>
                <a:off x="5114346" y="2577021"/>
                <a:ext cx="860330" cy="845690"/>
                <a:chOff x="5214448" y="3234278"/>
                <a:chExt cx="1068600" cy="1068600"/>
              </a:xfrm>
            </p:grpSpPr>
            <p:sp>
              <p:nvSpPr>
                <p:cNvPr id="452" name="Google Shape;452;p3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Filter and Fusion</a:t>
                  </a:r>
                  <a:endParaRPr b="1" sz="8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454" name="Google Shape;454;p30"/>
              <p:cNvGrpSpPr/>
              <p:nvPr/>
            </p:nvGrpSpPr>
            <p:grpSpPr>
              <a:xfrm>
                <a:off x="5394696" y="1572671"/>
                <a:ext cx="860330" cy="845690"/>
                <a:chOff x="5214448" y="3234278"/>
                <a:chExt cx="1068600" cy="1068600"/>
              </a:xfrm>
            </p:grpSpPr>
            <p:sp>
              <p:nvSpPr>
                <p:cNvPr id="455" name="Google Shape;455;p3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457" name="Google Shape;457;p30"/>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458" name="Google Shape;458;p30"/>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grpSp>
          <p:nvGrpSpPr>
            <p:cNvPr id="459" name="Google Shape;459;p30"/>
            <p:cNvGrpSpPr/>
            <p:nvPr/>
          </p:nvGrpSpPr>
          <p:grpSpPr>
            <a:xfrm>
              <a:off x="7727264" y="1992695"/>
              <a:ext cx="860255" cy="893065"/>
              <a:chOff x="5119358" y="3234275"/>
              <a:chExt cx="1211114" cy="1211100"/>
            </a:xfrm>
          </p:grpSpPr>
          <p:sp>
            <p:nvSpPr>
              <p:cNvPr id="460" name="Google Shape;460;p30"/>
              <p:cNvSpPr/>
              <p:nvPr/>
            </p:nvSpPr>
            <p:spPr>
              <a:xfrm>
                <a:off x="5119372" y="3234275"/>
                <a:ext cx="1211100" cy="12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0"/>
              <p:cNvSpPr txBox="1"/>
              <p:nvPr/>
            </p:nvSpPr>
            <p:spPr>
              <a:xfrm>
                <a:off x="5119358" y="3439218"/>
                <a:ext cx="1211100" cy="79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lt1"/>
                    </a:solidFill>
                    <a:latin typeface="Roboto"/>
                    <a:ea typeface="Roboto"/>
                    <a:cs typeface="Roboto"/>
                    <a:sym typeface="Roboto"/>
                  </a:rPr>
                  <a:t>Lidar Gridmap</a:t>
                </a:r>
                <a:endParaRPr b="1" sz="1300">
                  <a:solidFill>
                    <a:schemeClr val="lt1"/>
                  </a:solidFill>
                  <a:latin typeface="Roboto"/>
                  <a:ea typeface="Roboto"/>
                  <a:cs typeface="Roboto"/>
                  <a:sym typeface="Roboto"/>
                </a:endParaRPr>
              </a:p>
            </p:txBody>
          </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467" name="Google Shape;467;p31"/>
          <p:cNvSpPr txBox="1"/>
          <p:nvPr/>
        </p:nvSpPr>
        <p:spPr>
          <a:xfrm>
            <a:off x="204375" y="994900"/>
            <a:ext cx="4126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LIDAR Gridmap Package contd.</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LIDAR 3D Node takes an input pointcloud and generates a costmap. The output from the respective pre processing node is taken as input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LIDAR 2D Node takes a laserscan topic and generates a costmap.</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Mapping filling algorithm used is LoggOdds.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Each Map has three main layers</a:t>
            </a:r>
            <a:endParaRPr sz="1200">
              <a:solidFill>
                <a:schemeClr val="dk2"/>
              </a:solidFill>
            </a:endParaRPr>
          </a:p>
          <a:p>
            <a:pPr indent="-304800" lvl="1" marL="1371600" rtl="0" algn="l">
              <a:spcBef>
                <a:spcPts val="0"/>
              </a:spcBef>
              <a:spcAft>
                <a:spcPts val="0"/>
              </a:spcAft>
              <a:buClr>
                <a:schemeClr val="dk2"/>
              </a:buClr>
              <a:buSzPts val="1200"/>
              <a:buChar char="○"/>
            </a:pPr>
            <a:r>
              <a:rPr lang="en" sz="1200">
                <a:solidFill>
                  <a:schemeClr val="dk2"/>
                </a:solidFill>
              </a:rPr>
              <a:t>Occupied </a:t>
            </a:r>
            <a:endParaRPr sz="1200">
              <a:solidFill>
                <a:schemeClr val="dk2"/>
              </a:solidFill>
            </a:endParaRPr>
          </a:p>
          <a:p>
            <a:pPr indent="-304800" lvl="1" marL="1371600" rtl="0" algn="l">
              <a:spcBef>
                <a:spcPts val="0"/>
              </a:spcBef>
              <a:spcAft>
                <a:spcPts val="0"/>
              </a:spcAft>
              <a:buClr>
                <a:schemeClr val="dk2"/>
              </a:buClr>
              <a:buSzPts val="1200"/>
              <a:buChar char="○"/>
            </a:pPr>
            <a:r>
              <a:rPr lang="en" sz="1200">
                <a:solidFill>
                  <a:schemeClr val="dk2"/>
                </a:solidFill>
              </a:rPr>
              <a:t>Free </a:t>
            </a:r>
            <a:endParaRPr sz="1200">
              <a:solidFill>
                <a:schemeClr val="dk2"/>
              </a:solidFill>
            </a:endParaRPr>
          </a:p>
          <a:p>
            <a:pPr indent="-304800" lvl="1" marL="1371600" rtl="0" algn="l">
              <a:spcBef>
                <a:spcPts val="0"/>
              </a:spcBef>
              <a:spcAft>
                <a:spcPts val="0"/>
              </a:spcAft>
              <a:buClr>
                <a:schemeClr val="dk2"/>
              </a:buClr>
              <a:buSzPts val="1200"/>
              <a:buChar char="○"/>
            </a:pPr>
            <a:r>
              <a:rPr lang="en" sz="1200">
                <a:solidFill>
                  <a:schemeClr val="dk2"/>
                </a:solidFill>
              </a:rPr>
              <a:t>Combined</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grpSp>
        <p:nvGrpSpPr>
          <p:cNvPr id="468" name="Google Shape;468;p31"/>
          <p:cNvGrpSpPr/>
          <p:nvPr/>
        </p:nvGrpSpPr>
        <p:grpSpPr>
          <a:xfrm>
            <a:off x="5114346" y="1125052"/>
            <a:ext cx="3473172" cy="3635184"/>
            <a:chOff x="5114346" y="1125052"/>
            <a:chExt cx="3473172" cy="3635184"/>
          </a:xfrm>
        </p:grpSpPr>
        <p:grpSp>
          <p:nvGrpSpPr>
            <p:cNvPr id="469" name="Google Shape;469;p31"/>
            <p:cNvGrpSpPr/>
            <p:nvPr/>
          </p:nvGrpSpPr>
          <p:grpSpPr>
            <a:xfrm>
              <a:off x="5114346" y="1125052"/>
              <a:ext cx="3425503" cy="3635184"/>
              <a:chOff x="5114346" y="1125052"/>
              <a:chExt cx="3425503" cy="3635184"/>
            </a:xfrm>
          </p:grpSpPr>
          <p:sp>
            <p:nvSpPr>
              <p:cNvPr id="470" name="Google Shape;470;p31"/>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1"/>
              <p:cNvGrpSpPr/>
              <p:nvPr/>
            </p:nvGrpSpPr>
            <p:grpSpPr>
              <a:xfrm>
                <a:off x="7748199" y="2080122"/>
                <a:ext cx="759027" cy="787986"/>
                <a:chOff x="5214448" y="3234278"/>
                <a:chExt cx="1068600" cy="1068600"/>
              </a:xfrm>
            </p:grpSpPr>
            <p:sp>
              <p:nvSpPr>
                <p:cNvPr id="472" name="Google Shape;472;p31"/>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1"/>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474" name="Google Shape;474;p31"/>
              <p:cNvGrpSpPr/>
              <p:nvPr/>
            </p:nvGrpSpPr>
            <p:grpSpPr>
              <a:xfrm>
                <a:off x="7780822" y="2906420"/>
                <a:ext cx="759027" cy="787986"/>
                <a:chOff x="5214448" y="3234278"/>
                <a:chExt cx="1068600" cy="1068600"/>
              </a:xfrm>
            </p:grpSpPr>
            <p:sp>
              <p:nvSpPr>
                <p:cNvPr id="475" name="Google Shape;475;p31"/>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1"/>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477" name="Google Shape;477;p31"/>
              <p:cNvGrpSpPr/>
              <p:nvPr/>
            </p:nvGrpSpPr>
            <p:grpSpPr>
              <a:xfrm>
                <a:off x="7375676" y="3610224"/>
                <a:ext cx="759027" cy="787986"/>
                <a:chOff x="5214448" y="3234278"/>
                <a:chExt cx="1068600" cy="1068600"/>
              </a:xfrm>
            </p:grpSpPr>
            <p:sp>
              <p:nvSpPr>
                <p:cNvPr id="478" name="Google Shape;478;p31"/>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1"/>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Static fusion</a:t>
                  </a:r>
                  <a:endParaRPr b="1" sz="700">
                    <a:solidFill>
                      <a:srgbClr val="FFFFFF"/>
                    </a:solidFill>
                    <a:latin typeface="Roboto"/>
                    <a:ea typeface="Roboto"/>
                    <a:cs typeface="Roboto"/>
                    <a:sym typeface="Roboto"/>
                  </a:endParaRPr>
                </a:p>
              </p:txBody>
            </p:sp>
          </p:grpSp>
          <p:grpSp>
            <p:nvGrpSpPr>
              <p:cNvPr id="480" name="Google Shape;480;p31"/>
              <p:cNvGrpSpPr/>
              <p:nvPr/>
            </p:nvGrpSpPr>
            <p:grpSpPr>
              <a:xfrm>
                <a:off x="6371243" y="1125052"/>
                <a:ext cx="759027" cy="787986"/>
                <a:chOff x="5214448" y="3234278"/>
                <a:chExt cx="1068600" cy="1068600"/>
              </a:xfrm>
            </p:grpSpPr>
            <p:sp>
              <p:nvSpPr>
                <p:cNvPr id="481" name="Google Shape;481;p31"/>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1"/>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Sensors</a:t>
                  </a:r>
                  <a:endParaRPr b="1" sz="700">
                    <a:solidFill>
                      <a:srgbClr val="FFFFFF"/>
                    </a:solidFill>
                    <a:latin typeface="Roboto"/>
                    <a:ea typeface="Roboto"/>
                    <a:cs typeface="Roboto"/>
                    <a:sym typeface="Roboto"/>
                  </a:endParaRPr>
                </a:p>
              </p:txBody>
            </p:sp>
          </p:grpSp>
          <p:grpSp>
            <p:nvGrpSpPr>
              <p:cNvPr id="483" name="Google Shape;483;p31"/>
              <p:cNvGrpSpPr/>
              <p:nvPr/>
            </p:nvGrpSpPr>
            <p:grpSpPr>
              <a:xfrm>
                <a:off x="6431271" y="3914546"/>
                <a:ext cx="860330" cy="845690"/>
                <a:chOff x="5214448" y="3234278"/>
                <a:chExt cx="1068600" cy="1068600"/>
              </a:xfrm>
            </p:grpSpPr>
            <p:sp>
              <p:nvSpPr>
                <p:cNvPr id="484" name="Google Shape;484;p31"/>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1"/>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486" name="Google Shape;486;p31"/>
              <p:cNvGrpSpPr/>
              <p:nvPr/>
            </p:nvGrpSpPr>
            <p:grpSpPr>
              <a:xfrm>
                <a:off x="7246503" y="1345220"/>
                <a:ext cx="759027" cy="787986"/>
                <a:chOff x="5214448" y="3234278"/>
                <a:chExt cx="1068600" cy="1068600"/>
              </a:xfrm>
            </p:grpSpPr>
            <p:sp>
              <p:nvSpPr>
                <p:cNvPr id="487" name="Google Shape;487;p31"/>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1"/>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489" name="Google Shape;489;p31"/>
              <p:cNvGrpSpPr/>
              <p:nvPr/>
            </p:nvGrpSpPr>
            <p:grpSpPr>
              <a:xfrm>
                <a:off x="6071925" y="2153023"/>
                <a:ext cx="1578931" cy="1575353"/>
                <a:chOff x="3481351" y="1521944"/>
                <a:chExt cx="2173938" cy="2173800"/>
              </a:xfrm>
            </p:grpSpPr>
            <p:sp>
              <p:nvSpPr>
                <p:cNvPr id="490" name="Google Shape;490;p31"/>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1"/>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492" name="Google Shape;492;p31"/>
              <p:cNvGrpSpPr/>
              <p:nvPr/>
            </p:nvGrpSpPr>
            <p:grpSpPr>
              <a:xfrm>
                <a:off x="5533471" y="3581371"/>
                <a:ext cx="860330" cy="845690"/>
                <a:chOff x="5214448" y="3234278"/>
                <a:chExt cx="1068600" cy="1068600"/>
              </a:xfrm>
            </p:grpSpPr>
            <p:sp>
              <p:nvSpPr>
                <p:cNvPr id="493" name="Google Shape;493;p31"/>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1"/>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495" name="Google Shape;495;p31"/>
              <p:cNvGrpSpPr/>
              <p:nvPr/>
            </p:nvGrpSpPr>
            <p:grpSpPr>
              <a:xfrm>
                <a:off x="5114346" y="2577021"/>
                <a:ext cx="860330" cy="845690"/>
                <a:chOff x="5214448" y="3234278"/>
                <a:chExt cx="1068600" cy="1068600"/>
              </a:xfrm>
            </p:grpSpPr>
            <p:sp>
              <p:nvSpPr>
                <p:cNvPr id="496" name="Google Shape;496;p31"/>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1"/>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Filter and Fusion</a:t>
                  </a:r>
                  <a:endParaRPr b="1" sz="8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498" name="Google Shape;498;p31"/>
              <p:cNvGrpSpPr/>
              <p:nvPr/>
            </p:nvGrpSpPr>
            <p:grpSpPr>
              <a:xfrm>
                <a:off x="5394696" y="1572671"/>
                <a:ext cx="860330" cy="845690"/>
                <a:chOff x="5214448" y="3234278"/>
                <a:chExt cx="1068600" cy="1068600"/>
              </a:xfrm>
            </p:grpSpPr>
            <p:sp>
              <p:nvSpPr>
                <p:cNvPr id="499" name="Google Shape;499;p31"/>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1"/>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501" name="Google Shape;501;p31"/>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502" name="Google Shape;502;p31"/>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grpSp>
          <p:nvGrpSpPr>
            <p:cNvPr id="503" name="Google Shape;503;p31"/>
            <p:cNvGrpSpPr/>
            <p:nvPr/>
          </p:nvGrpSpPr>
          <p:grpSpPr>
            <a:xfrm>
              <a:off x="7727264" y="1992695"/>
              <a:ext cx="860255" cy="893065"/>
              <a:chOff x="5119358" y="3234275"/>
              <a:chExt cx="1211114" cy="1211100"/>
            </a:xfrm>
          </p:grpSpPr>
          <p:sp>
            <p:nvSpPr>
              <p:cNvPr id="504" name="Google Shape;504;p31"/>
              <p:cNvSpPr/>
              <p:nvPr/>
            </p:nvSpPr>
            <p:spPr>
              <a:xfrm>
                <a:off x="5119372" y="3234275"/>
                <a:ext cx="1211100" cy="12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1"/>
              <p:cNvSpPr txBox="1"/>
              <p:nvPr/>
            </p:nvSpPr>
            <p:spPr>
              <a:xfrm>
                <a:off x="5119358" y="3439218"/>
                <a:ext cx="1211100" cy="79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lt1"/>
                    </a:solidFill>
                    <a:latin typeface="Roboto"/>
                    <a:ea typeface="Roboto"/>
                    <a:cs typeface="Roboto"/>
                    <a:sym typeface="Roboto"/>
                  </a:rPr>
                  <a:t>Lidar Gridmap</a:t>
                </a:r>
                <a:endParaRPr b="1" sz="1300">
                  <a:solidFill>
                    <a:schemeClr val="lt1"/>
                  </a:solidFill>
                  <a:latin typeface="Roboto"/>
                  <a:ea typeface="Roboto"/>
                  <a:cs typeface="Roboto"/>
                  <a:sym typeface="Roboto"/>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 RFP</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61" name="Google Shape;61;p14"/>
          <p:cNvSpPr txBox="1"/>
          <p:nvPr>
            <p:ph idx="1" type="body"/>
          </p:nvPr>
        </p:nvSpPr>
        <p:spPr>
          <a:xfrm>
            <a:off x="311700" y="11991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None/>
            </a:pPr>
            <a:r>
              <a:rPr lang="en" sz="1317">
                <a:solidFill>
                  <a:schemeClr val="dk1"/>
                </a:solidFill>
              </a:rPr>
              <a:t>The high-level scope of this task is to develop a generic CostMap based environment representation framework by fusing obstacles information from multiple sensors to create a common representation of the environment around the robot. </a:t>
            </a:r>
            <a:endParaRPr sz="1317">
              <a:solidFill>
                <a:schemeClr val="dk1"/>
              </a:solidFill>
            </a:endParaRPr>
          </a:p>
          <a:p>
            <a:pPr indent="0" lvl="0" marL="0" rtl="0" algn="l">
              <a:spcBef>
                <a:spcPts val="1200"/>
              </a:spcBef>
              <a:spcAft>
                <a:spcPts val="0"/>
              </a:spcAft>
              <a:buNone/>
            </a:pPr>
            <a:r>
              <a:rPr lang="en" sz="1200">
                <a:solidFill>
                  <a:schemeClr val="dk1"/>
                </a:solidFill>
              </a:rPr>
              <a:t>Specifically, the requirements of this project are</a:t>
            </a:r>
            <a:endParaRPr sz="1200">
              <a:solidFill>
                <a:schemeClr val="dk1"/>
              </a:solidFill>
            </a:endParaRPr>
          </a:p>
          <a:p>
            <a:pPr indent="-299085" lvl="0" marL="457200" rtl="0" algn="l">
              <a:spcBef>
                <a:spcPts val="1200"/>
              </a:spcBef>
              <a:spcAft>
                <a:spcPts val="0"/>
              </a:spcAft>
              <a:buClr>
                <a:schemeClr val="dk1"/>
              </a:buClr>
              <a:buSzPct val="100000"/>
              <a:buChar char="-"/>
            </a:pPr>
            <a:r>
              <a:rPr lang="en" sz="1200">
                <a:solidFill>
                  <a:schemeClr val="dk1"/>
                </a:solidFill>
              </a:rPr>
              <a:t>Robust grid based representation of environment and utility functions to operate on the grid, e.g. populate a value in a grid cell, conversion between grid coordinates and world coordinates, extraction of region of interest, coordinate transformation of grid between connected frames.</a:t>
            </a:r>
            <a:endParaRPr sz="1200">
              <a:solidFill>
                <a:schemeClr val="dk1"/>
              </a:solidFill>
            </a:endParaRPr>
          </a:p>
          <a:p>
            <a:pPr indent="-299085" lvl="0" marL="457200" rtl="0" algn="l">
              <a:spcBef>
                <a:spcPts val="0"/>
              </a:spcBef>
              <a:spcAft>
                <a:spcPts val="0"/>
              </a:spcAft>
              <a:buClr>
                <a:schemeClr val="dk1"/>
              </a:buClr>
              <a:buSzPct val="100000"/>
              <a:buChar char="-"/>
            </a:pPr>
            <a:r>
              <a:rPr lang="en" sz="1200">
                <a:solidFill>
                  <a:schemeClr val="dk1"/>
                </a:solidFill>
              </a:rPr>
              <a:t>Plugin based mechanism for instantiating and populating a grid based on custom processing of sensor data Layering mechanism for maintaining multiple grids with complementary information in a single instance </a:t>
            </a:r>
            <a:endParaRPr sz="1200">
              <a:solidFill>
                <a:schemeClr val="dk1"/>
              </a:solidFill>
            </a:endParaRPr>
          </a:p>
          <a:p>
            <a:pPr indent="-299085" lvl="0" marL="457200" rtl="0" algn="l">
              <a:spcBef>
                <a:spcPts val="0"/>
              </a:spcBef>
              <a:spcAft>
                <a:spcPts val="0"/>
              </a:spcAft>
              <a:buClr>
                <a:schemeClr val="dk1"/>
              </a:buClr>
              <a:buSzPct val="100000"/>
              <a:buChar char="-"/>
            </a:pPr>
            <a:r>
              <a:rPr lang="en" sz="1200">
                <a:solidFill>
                  <a:schemeClr val="dk1"/>
                </a:solidFill>
              </a:rPr>
              <a:t>Fusion mechanism for spatio-temporal aggregation of multiple grids into a single representation, with a plugin based implementation for the combination algorithm. Three plugins, viz. max, sum and weighted average will need to be implemented. </a:t>
            </a:r>
            <a:endParaRPr sz="1200">
              <a:solidFill>
                <a:schemeClr val="dk1"/>
              </a:solidFill>
            </a:endParaRPr>
          </a:p>
          <a:p>
            <a:pPr indent="-299085" lvl="0" marL="457200" rtl="0" algn="l">
              <a:spcBef>
                <a:spcPts val="0"/>
              </a:spcBef>
              <a:spcAft>
                <a:spcPts val="0"/>
              </a:spcAft>
              <a:buClr>
                <a:schemeClr val="dk1"/>
              </a:buClr>
              <a:buSzPct val="100000"/>
              <a:buChar char="-"/>
            </a:pPr>
            <a:r>
              <a:rPr lang="en" sz="1200">
                <a:solidFill>
                  <a:schemeClr val="dk1"/>
                </a:solidFill>
              </a:rPr>
              <a:t>Representation, fusion (plugin-based) and maintenance of dynamic obstacles in the framework. Utility functions to generate the CostMap at a given future point of time, considering dynamic obstacles and their predicted trajectory, given a plugin based model of the dynamic obstacle. </a:t>
            </a:r>
            <a:endParaRPr sz="1200">
              <a:solidFill>
                <a:schemeClr val="dk1"/>
              </a:solidFill>
            </a:endParaRPr>
          </a:p>
          <a:p>
            <a:pPr indent="-299085" lvl="0" marL="457200" rtl="0" algn="l">
              <a:spcBef>
                <a:spcPts val="0"/>
              </a:spcBef>
              <a:spcAft>
                <a:spcPts val="0"/>
              </a:spcAft>
              <a:buClr>
                <a:schemeClr val="dk1"/>
              </a:buClr>
              <a:buSzPct val="100000"/>
              <a:buChar char="-"/>
            </a:pPr>
            <a:r>
              <a:rPr lang="en" sz="1200">
                <a:solidFill>
                  <a:schemeClr val="dk1"/>
                </a:solidFill>
              </a:rPr>
              <a:t>Utility to save the aggregated CostMap with static features only. Utility to populate the current CostMap with a layer loaded from the saved database as the vehicle moves. These utilities should be implemented as dynamically loadable nodes within the same process.</a:t>
            </a:r>
            <a:endParaRPr sz="1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LIDAR 2D GridMap</a:t>
            </a:r>
            <a:endParaRPr/>
          </a:p>
        </p:txBody>
      </p:sp>
      <p:pic>
        <p:nvPicPr>
          <p:cNvPr id="511" name="Google Shape;511;p32"/>
          <p:cNvPicPr preferRelativeResize="0"/>
          <p:nvPr/>
        </p:nvPicPr>
        <p:blipFill>
          <a:blip r:embed="rId3">
            <a:alphaModFix/>
          </a:blip>
          <a:stretch>
            <a:fillRect/>
          </a:stretch>
        </p:blipFill>
        <p:spPr>
          <a:xfrm>
            <a:off x="1252986" y="1193475"/>
            <a:ext cx="6638025" cy="3599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LIDAR 2D GridMap</a:t>
            </a:r>
            <a:endParaRPr/>
          </a:p>
        </p:txBody>
      </p:sp>
      <p:pic>
        <p:nvPicPr>
          <p:cNvPr id="517" name="Google Shape;517;p33"/>
          <p:cNvPicPr preferRelativeResize="0"/>
          <p:nvPr/>
        </p:nvPicPr>
        <p:blipFill>
          <a:blip r:embed="rId3">
            <a:alphaModFix/>
          </a:blip>
          <a:stretch>
            <a:fillRect/>
          </a:stretch>
        </p:blipFill>
        <p:spPr>
          <a:xfrm>
            <a:off x="841650" y="1206875"/>
            <a:ext cx="7382775" cy="343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LIDAR 3D GridMap - Desert ros2 bag</a:t>
            </a:r>
            <a:endParaRPr/>
          </a:p>
        </p:txBody>
      </p:sp>
      <p:pic>
        <p:nvPicPr>
          <p:cNvPr id="523" name="Google Shape;523;p34"/>
          <p:cNvPicPr preferRelativeResize="0"/>
          <p:nvPr/>
        </p:nvPicPr>
        <p:blipFill>
          <a:blip r:embed="rId3">
            <a:alphaModFix/>
          </a:blip>
          <a:stretch>
            <a:fillRect/>
          </a:stretch>
        </p:blipFill>
        <p:spPr>
          <a:xfrm>
            <a:off x="1188200" y="1229125"/>
            <a:ext cx="6767601" cy="3549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LIDAR 3D GridMap - Road ros2 bag</a:t>
            </a:r>
            <a:endParaRPr/>
          </a:p>
        </p:txBody>
      </p:sp>
      <p:pic>
        <p:nvPicPr>
          <p:cNvPr id="529" name="Google Shape;529;p35"/>
          <p:cNvPicPr preferRelativeResize="0"/>
          <p:nvPr/>
        </p:nvPicPr>
        <p:blipFill>
          <a:blip r:embed="rId3">
            <a:alphaModFix/>
          </a:blip>
          <a:stretch>
            <a:fillRect/>
          </a:stretch>
        </p:blipFill>
        <p:spPr>
          <a:xfrm>
            <a:off x="1301713" y="1284175"/>
            <a:ext cx="6540575" cy="34299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a:t>
            </a:r>
            <a:r>
              <a:rPr lang="en"/>
              <a:t>LIDAR 3D GridMap</a:t>
            </a:r>
            <a:endParaRPr/>
          </a:p>
        </p:txBody>
      </p:sp>
      <p:pic>
        <p:nvPicPr>
          <p:cNvPr id="535" name="Google Shape;535;p36"/>
          <p:cNvPicPr preferRelativeResize="0"/>
          <p:nvPr/>
        </p:nvPicPr>
        <p:blipFill>
          <a:blip r:embed="rId3">
            <a:alphaModFix/>
          </a:blip>
          <a:stretch>
            <a:fillRect/>
          </a:stretch>
        </p:blipFill>
        <p:spPr>
          <a:xfrm>
            <a:off x="4047299" y="1568950"/>
            <a:ext cx="3447999" cy="3277551"/>
          </a:xfrm>
          <a:prstGeom prst="rect">
            <a:avLst/>
          </a:prstGeom>
          <a:noFill/>
          <a:ln>
            <a:noFill/>
          </a:ln>
        </p:spPr>
      </p:pic>
      <p:sp>
        <p:nvSpPr>
          <p:cNvPr id="536" name="Google Shape;536;p36"/>
          <p:cNvSpPr txBox="1"/>
          <p:nvPr/>
        </p:nvSpPr>
        <p:spPr>
          <a:xfrm>
            <a:off x="204375" y="994900"/>
            <a:ext cx="3981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Improvement: Raytracing implementation</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Reduces effect of noise in </a:t>
            </a:r>
            <a:r>
              <a:rPr lang="en" sz="1200">
                <a:solidFill>
                  <a:schemeClr val="dk2"/>
                </a:solidFill>
              </a:rPr>
              <a:t>traversable</a:t>
            </a:r>
            <a:r>
              <a:rPr lang="en" sz="1200">
                <a:solidFill>
                  <a:schemeClr val="dk2"/>
                </a:solidFill>
              </a:rPr>
              <a:t> path</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Fast coverage of map for Occupied, Free and Unknown space.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It resolves the conflict </a:t>
            </a:r>
            <a:r>
              <a:rPr lang="en" sz="1200">
                <a:solidFill>
                  <a:schemeClr val="dk2"/>
                </a:solidFill>
              </a:rPr>
              <a:t>whether space is free or occupied in case if Laser ray able passed through that space </a:t>
            </a:r>
            <a:r>
              <a:rPr lang="en" sz="1200">
                <a:solidFill>
                  <a:schemeClr val="dk2"/>
                </a:solidFill>
              </a:rPr>
              <a:t> </a:t>
            </a:r>
            <a:endParaRPr sz="1200">
              <a:solidFill>
                <a:schemeClr val="dk2"/>
              </a:solidFill>
            </a:endParaRPr>
          </a:p>
        </p:txBody>
      </p:sp>
      <p:sp>
        <p:nvSpPr>
          <p:cNvPr id="537" name="Google Shape;537;p36"/>
          <p:cNvSpPr/>
          <p:nvPr/>
        </p:nvSpPr>
        <p:spPr>
          <a:xfrm>
            <a:off x="7786750" y="3166400"/>
            <a:ext cx="1116300" cy="39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raycast</a:t>
            </a:r>
            <a:endParaRPr sz="800"/>
          </a:p>
        </p:txBody>
      </p:sp>
      <p:cxnSp>
        <p:nvCxnSpPr>
          <p:cNvPr id="538" name="Google Shape;538;p36"/>
          <p:cNvCxnSpPr>
            <a:stCxn id="537" idx="1"/>
          </p:cNvCxnSpPr>
          <p:nvPr/>
        </p:nvCxnSpPr>
        <p:spPr>
          <a:xfrm rot="10800000">
            <a:off x="5987350" y="2661650"/>
            <a:ext cx="1799400" cy="700500"/>
          </a:xfrm>
          <a:prstGeom prst="straightConnector1">
            <a:avLst/>
          </a:prstGeom>
          <a:noFill/>
          <a:ln cap="flat" cmpd="sng" w="9525">
            <a:solidFill>
              <a:schemeClr val="dk2"/>
            </a:solidFill>
            <a:prstDash val="solid"/>
            <a:round/>
            <a:headEnd len="med" w="med" type="none"/>
            <a:tailEnd len="med" w="med" type="triangle"/>
          </a:ln>
        </p:spPr>
      </p:cxnSp>
      <p:sp>
        <p:nvSpPr>
          <p:cNvPr id="539" name="Google Shape;539;p36"/>
          <p:cNvSpPr/>
          <p:nvPr/>
        </p:nvSpPr>
        <p:spPr>
          <a:xfrm>
            <a:off x="7731625" y="2376000"/>
            <a:ext cx="1116300" cy="39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Obstacle</a:t>
            </a:r>
            <a:endParaRPr sz="800"/>
          </a:p>
          <a:p>
            <a:pPr indent="0" lvl="0" marL="0" rtl="0" algn="ctr">
              <a:spcBef>
                <a:spcPts val="0"/>
              </a:spcBef>
              <a:spcAft>
                <a:spcPts val="0"/>
              </a:spcAft>
              <a:buNone/>
            </a:pPr>
            <a:r>
              <a:rPr lang="en" sz="800"/>
              <a:t>Occupied cell</a:t>
            </a:r>
            <a:endParaRPr sz="800"/>
          </a:p>
        </p:txBody>
      </p:sp>
      <p:cxnSp>
        <p:nvCxnSpPr>
          <p:cNvPr id="540" name="Google Shape;540;p36"/>
          <p:cNvCxnSpPr>
            <a:stCxn id="539" idx="1"/>
          </p:cNvCxnSpPr>
          <p:nvPr/>
        </p:nvCxnSpPr>
        <p:spPr>
          <a:xfrm rot="10800000">
            <a:off x="6108325" y="2222850"/>
            <a:ext cx="1623300" cy="348900"/>
          </a:xfrm>
          <a:prstGeom prst="straightConnector1">
            <a:avLst/>
          </a:prstGeom>
          <a:noFill/>
          <a:ln cap="flat" cmpd="sng" w="9525">
            <a:solidFill>
              <a:schemeClr val="dk2"/>
            </a:solidFill>
            <a:prstDash val="solid"/>
            <a:round/>
            <a:headEnd len="med" w="med" type="none"/>
            <a:tailEnd len="med" w="med" type="triangle"/>
          </a:ln>
        </p:spPr>
      </p:cxnSp>
      <p:sp>
        <p:nvSpPr>
          <p:cNvPr id="541" name="Google Shape;541;p36"/>
          <p:cNvSpPr/>
          <p:nvPr/>
        </p:nvSpPr>
        <p:spPr>
          <a:xfrm>
            <a:off x="7786750" y="1387900"/>
            <a:ext cx="1116300" cy="39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Unknown</a:t>
            </a:r>
            <a:endParaRPr sz="800"/>
          </a:p>
        </p:txBody>
      </p:sp>
      <p:cxnSp>
        <p:nvCxnSpPr>
          <p:cNvPr id="542" name="Google Shape;542;p36"/>
          <p:cNvCxnSpPr>
            <a:stCxn id="541" idx="1"/>
          </p:cNvCxnSpPr>
          <p:nvPr/>
        </p:nvCxnSpPr>
        <p:spPr>
          <a:xfrm flipH="1">
            <a:off x="6378850" y="1583650"/>
            <a:ext cx="1407900" cy="182400"/>
          </a:xfrm>
          <a:prstGeom prst="straightConnector1">
            <a:avLst/>
          </a:prstGeom>
          <a:noFill/>
          <a:ln cap="flat" cmpd="sng" w="9525">
            <a:solidFill>
              <a:schemeClr val="dk2"/>
            </a:solidFill>
            <a:prstDash val="solid"/>
            <a:round/>
            <a:headEnd len="med" w="med" type="none"/>
            <a:tailEnd len="med" w="med" type="triangle"/>
          </a:ln>
        </p:spPr>
      </p:cxnSp>
      <p:pic>
        <p:nvPicPr>
          <p:cNvPr id="543" name="Google Shape;543;p36"/>
          <p:cNvPicPr preferRelativeResize="0"/>
          <p:nvPr/>
        </p:nvPicPr>
        <p:blipFill>
          <a:blip r:embed="rId4">
            <a:alphaModFix/>
          </a:blip>
          <a:stretch>
            <a:fillRect/>
          </a:stretch>
        </p:blipFill>
        <p:spPr>
          <a:xfrm>
            <a:off x="1029025" y="2967175"/>
            <a:ext cx="2204825" cy="2095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549" name="Google Shape;549;p37"/>
          <p:cNvSpPr txBox="1"/>
          <p:nvPr/>
        </p:nvSpPr>
        <p:spPr>
          <a:xfrm>
            <a:off x="204375" y="994900"/>
            <a:ext cx="41265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Camera</a:t>
            </a:r>
            <a:r>
              <a:rPr b="1" lang="en" sz="1200" u="sng">
                <a:solidFill>
                  <a:schemeClr val="dk2"/>
                </a:solidFill>
              </a:rPr>
              <a:t> Gridmap Package </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This package will handle the conversion of rgb camera data to gridmaps. The general procedure followed is delineated below.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To initialize a grid map, the size and resolution of the map need to be specified. The size of the map corresponds to the number of cells in each dimension, while the resolution refers to the distance between each cell.</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When loading the camera data into the grid map, the frame of reference for the lidar data must be provided. This frame of reference defines the coordinate system in which the lidar data is represented.</a:t>
            </a:r>
            <a:endParaRPr sz="1200">
              <a:solidFill>
                <a:schemeClr val="dk2"/>
              </a:solidFill>
            </a:endParaRPr>
          </a:p>
          <a:p>
            <a:pPr indent="0" lvl="0" marL="91440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grpSp>
        <p:nvGrpSpPr>
          <p:cNvPr id="550" name="Google Shape;550;p37"/>
          <p:cNvGrpSpPr/>
          <p:nvPr/>
        </p:nvGrpSpPr>
        <p:grpSpPr>
          <a:xfrm>
            <a:off x="5114346" y="1125052"/>
            <a:ext cx="3473172" cy="3635184"/>
            <a:chOff x="5114346" y="1125052"/>
            <a:chExt cx="3473172" cy="3635184"/>
          </a:xfrm>
        </p:grpSpPr>
        <p:grpSp>
          <p:nvGrpSpPr>
            <p:cNvPr id="551" name="Google Shape;551;p37"/>
            <p:cNvGrpSpPr/>
            <p:nvPr/>
          </p:nvGrpSpPr>
          <p:grpSpPr>
            <a:xfrm>
              <a:off x="5114346" y="1125052"/>
              <a:ext cx="3425503" cy="3635184"/>
              <a:chOff x="5114346" y="1125052"/>
              <a:chExt cx="3425503" cy="3635184"/>
            </a:xfrm>
          </p:grpSpPr>
          <p:sp>
            <p:nvSpPr>
              <p:cNvPr id="552" name="Google Shape;552;p37"/>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37"/>
              <p:cNvGrpSpPr/>
              <p:nvPr/>
            </p:nvGrpSpPr>
            <p:grpSpPr>
              <a:xfrm>
                <a:off x="7748199" y="2003922"/>
                <a:ext cx="759027" cy="787986"/>
                <a:chOff x="5214448" y="3130942"/>
                <a:chExt cx="1068600" cy="1068600"/>
              </a:xfrm>
            </p:grpSpPr>
            <p:sp>
              <p:nvSpPr>
                <p:cNvPr id="554" name="Google Shape;554;p37"/>
                <p:cNvSpPr/>
                <p:nvPr/>
              </p:nvSpPr>
              <p:spPr>
                <a:xfrm>
                  <a:off x="5214448" y="3130942"/>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7"/>
                <p:cNvSpPr txBox="1"/>
                <p:nvPr/>
              </p:nvSpPr>
              <p:spPr>
                <a:xfrm>
                  <a:off x="5367375" y="3299167"/>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556" name="Google Shape;556;p37"/>
              <p:cNvGrpSpPr/>
              <p:nvPr/>
            </p:nvGrpSpPr>
            <p:grpSpPr>
              <a:xfrm>
                <a:off x="7780822" y="2906420"/>
                <a:ext cx="759027" cy="787986"/>
                <a:chOff x="5214448" y="3234278"/>
                <a:chExt cx="1068600" cy="1068600"/>
              </a:xfrm>
            </p:grpSpPr>
            <p:sp>
              <p:nvSpPr>
                <p:cNvPr id="557" name="Google Shape;557;p3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7"/>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559" name="Google Shape;559;p37"/>
              <p:cNvGrpSpPr/>
              <p:nvPr/>
            </p:nvGrpSpPr>
            <p:grpSpPr>
              <a:xfrm>
                <a:off x="7299476" y="3686424"/>
                <a:ext cx="759027" cy="787986"/>
                <a:chOff x="5107170" y="3337614"/>
                <a:chExt cx="1068600" cy="1068600"/>
              </a:xfrm>
            </p:grpSpPr>
            <p:sp>
              <p:nvSpPr>
                <p:cNvPr id="560" name="Google Shape;560;p37"/>
                <p:cNvSpPr/>
                <p:nvPr/>
              </p:nvSpPr>
              <p:spPr>
                <a:xfrm>
                  <a:off x="5107170" y="3337614"/>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7"/>
                <p:cNvSpPr txBox="1"/>
                <p:nvPr/>
              </p:nvSpPr>
              <p:spPr>
                <a:xfrm>
                  <a:off x="5260096" y="3505840"/>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Static fusion</a:t>
                  </a:r>
                  <a:endParaRPr b="1" sz="700">
                    <a:solidFill>
                      <a:srgbClr val="FFFFFF"/>
                    </a:solidFill>
                    <a:latin typeface="Roboto"/>
                    <a:ea typeface="Roboto"/>
                    <a:cs typeface="Roboto"/>
                    <a:sym typeface="Roboto"/>
                  </a:endParaRPr>
                </a:p>
              </p:txBody>
            </p:sp>
          </p:grpSp>
          <p:grpSp>
            <p:nvGrpSpPr>
              <p:cNvPr id="562" name="Google Shape;562;p37"/>
              <p:cNvGrpSpPr/>
              <p:nvPr/>
            </p:nvGrpSpPr>
            <p:grpSpPr>
              <a:xfrm>
                <a:off x="6371243" y="1125052"/>
                <a:ext cx="759027" cy="787986"/>
                <a:chOff x="5214448" y="3234278"/>
                <a:chExt cx="1068600" cy="1068600"/>
              </a:xfrm>
            </p:grpSpPr>
            <p:sp>
              <p:nvSpPr>
                <p:cNvPr id="563" name="Google Shape;563;p3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Sensors</a:t>
                  </a:r>
                  <a:endParaRPr b="1" sz="700">
                    <a:solidFill>
                      <a:srgbClr val="FFFFFF"/>
                    </a:solidFill>
                    <a:latin typeface="Roboto"/>
                    <a:ea typeface="Roboto"/>
                    <a:cs typeface="Roboto"/>
                    <a:sym typeface="Roboto"/>
                  </a:endParaRPr>
                </a:p>
              </p:txBody>
            </p:sp>
          </p:grpSp>
          <p:grpSp>
            <p:nvGrpSpPr>
              <p:cNvPr id="565" name="Google Shape;565;p37"/>
              <p:cNvGrpSpPr/>
              <p:nvPr/>
            </p:nvGrpSpPr>
            <p:grpSpPr>
              <a:xfrm>
                <a:off x="6431271" y="3914546"/>
                <a:ext cx="860330" cy="845690"/>
                <a:chOff x="5214448" y="3234278"/>
                <a:chExt cx="1068600" cy="1068600"/>
              </a:xfrm>
            </p:grpSpPr>
            <p:sp>
              <p:nvSpPr>
                <p:cNvPr id="566" name="Google Shape;566;p3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568" name="Google Shape;568;p37"/>
              <p:cNvGrpSpPr/>
              <p:nvPr/>
            </p:nvGrpSpPr>
            <p:grpSpPr>
              <a:xfrm>
                <a:off x="7246503" y="1345220"/>
                <a:ext cx="759027" cy="787986"/>
                <a:chOff x="5214448" y="3234278"/>
                <a:chExt cx="1068600" cy="1068600"/>
              </a:xfrm>
            </p:grpSpPr>
            <p:sp>
              <p:nvSpPr>
                <p:cNvPr id="569" name="Google Shape;569;p3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571" name="Google Shape;571;p37"/>
              <p:cNvGrpSpPr/>
              <p:nvPr/>
            </p:nvGrpSpPr>
            <p:grpSpPr>
              <a:xfrm>
                <a:off x="6071925" y="2153023"/>
                <a:ext cx="1578931" cy="1575353"/>
                <a:chOff x="3481351" y="1521944"/>
                <a:chExt cx="2173938" cy="2173800"/>
              </a:xfrm>
            </p:grpSpPr>
            <p:sp>
              <p:nvSpPr>
                <p:cNvPr id="572" name="Google Shape;572;p37"/>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574" name="Google Shape;574;p37"/>
              <p:cNvGrpSpPr/>
              <p:nvPr/>
            </p:nvGrpSpPr>
            <p:grpSpPr>
              <a:xfrm>
                <a:off x="5533471" y="3581371"/>
                <a:ext cx="860330" cy="845690"/>
                <a:chOff x="5214448" y="3234278"/>
                <a:chExt cx="1068600" cy="1068600"/>
              </a:xfrm>
            </p:grpSpPr>
            <p:sp>
              <p:nvSpPr>
                <p:cNvPr id="575" name="Google Shape;575;p3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577" name="Google Shape;577;p37"/>
              <p:cNvGrpSpPr/>
              <p:nvPr/>
            </p:nvGrpSpPr>
            <p:grpSpPr>
              <a:xfrm>
                <a:off x="5114346" y="2577021"/>
                <a:ext cx="860330" cy="845690"/>
                <a:chOff x="5214448" y="3234278"/>
                <a:chExt cx="1068600" cy="1068600"/>
              </a:xfrm>
            </p:grpSpPr>
            <p:sp>
              <p:nvSpPr>
                <p:cNvPr id="578" name="Google Shape;578;p3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Filter and Fusion</a:t>
                  </a:r>
                  <a:endParaRPr b="1" sz="8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580" name="Google Shape;580;p37"/>
              <p:cNvGrpSpPr/>
              <p:nvPr/>
            </p:nvGrpSpPr>
            <p:grpSpPr>
              <a:xfrm>
                <a:off x="5394696" y="1572671"/>
                <a:ext cx="860330" cy="845690"/>
                <a:chOff x="5214448" y="3234278"/>
                <a:chExt cx="1068600" cy="1068600"/>
              </a:xfrm>
            </p:grpSpPr>
            <p:sp>
              <p:nvSpPr>
                <p:cNvPr id="581" name="Google Shape;581;p37"/>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583" name="Google Shape;583;p37"/>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584" name="Google Shape;584;p37"/>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grpSp>
          <p:nvGrpSpPr>
            <p:cNvPr id="585" name="Google Shape;585;p37"/>
            <p:cNvGrpSpPr/>
            <p:nvPr/>
          </p:nvGrpSpPr>
          <p:grpSpPr>
            <a:xfrm>
              <a:off x="7727264" y="2874191"/>
              <a:ext cx="860255" cy="893065"/>
              <a:chOff x="5119358" y="4429685"/>
              <a:chExt cx="1211114" cy="1211100"/>
            </a:xfrm>
          </p:grpSpPr>
          <p:sp>
            <p:nvSpPr>
              <p:cNvPr id="586" name="Google Shape;586;p37"/>
              <p:cNvSpPr/>
              <p:nvPr/>
            </p:nvSpPr>
            <p:spPr>
              <a:xfrm>
                <a:off x="5119372" y="4429685"/>
                <a:ext cx="1211100" cy="12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7"/>
              <p:cNvSpPr txBox="1"/>
              <p:nvPr/>
            </p:nvSpPr>
            <p:spPr>
              <a:xfrm>
                <a:off x="5119358" y="4611143"/>
                <a:ext cx="1211100" cy="79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lt1"/>
                    </a:solidFill>
                    <a:latin typeface="Roboto"/>
                    <a:ea typeface="Roboto"/>
                    <a:cs typeface="Roboto"/>
                    <a:sym typeface="Roboto"/>
                  </a:rPr>
                  <a:t>Camera</a:t>
                </a:r>
                <a:r>
                  <a:rPr b="1" lang="en" sz="1300">
                    <a:solidFill>
                      <a:schemeClr val="lt1"/>
                    </a:solidFill>
                    <a:latin typeface="Roboto"/>
                    <a:ea typeface="Roboto"/>
                    <a:cs typeface="Roboto"/>
                    <a:sym typeface="Roboto"/>
                  </a:rPr>
                  <a:t> Gridmap</a:t>
                </a:r>
                <a:endParaRPr b="1" sz="1300">
                  <a:solidFill>
                    <a:schemeClr val="lt1"/>
                  </a:solidFill>
                  <a:latin typeface="Roboto"/>
                  <a:ea typeface="Roboto"/>
                  <a:cs typeface="Roboto"/>
                  <a:sym typeface="Roboto"/>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593" name="Google Shape;593;p38"/>
          <p:cNvSpPr txBox="1"/>
          <p:nvPr/>
        </p:nvSpPr>
        <p:spPr>
          <a:xfrm>
            <a:off x="204375" y="994900"/>
            <a:ext cx="4126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Camera Gridmap Package </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RGB Camera node takes in two pre processed </a:t>
            </a:r>
            <a:r>
              <a:rPr lang="en" sz="1200">
                <a:solidFill>
                  <a:schemeClr val="dk2"/>
                </a:solidFill>
              </a:rPr>
              <a:t>input</a:t>
            </a:r>
            <a:r>
              <a:rPr lang="en" sz="1200">
                <a:solidFill>
                  <a:schemeClr val="dk2"/>
                </a:solidFill>
              </a:rPr>
              <a:t> pointclouds - </a:t>
            </a:r>
            <a:r>
              <a:rPr lang="en" sz="1200">
                <a:solidFill>
                  <a:schemeClr val="dk2"/>
                </a:solidFill>
              </a:rPr>
              <a:t>ground</a:t>
            </a:r>
            <a:r>
              <a:rPr lang="en" sz="1200">
                <a:solidFill>
                  <a:schemeClr val="dk2"/>
                </a:solidFill>
              </a:rPr>
              <a:t> and non ground and builds a map using them.</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map filling algorithm used here is LoggOdds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Camera GridMap like the other maps has three main layers </a:t>
            </a:r>
            <a:endParaRPr sz="1200">
              <a:solidFill>
                <a:schemeClr val="dk2"/>
              </a:solidFill>
            </a:endParaRPr>
          </a:p>
          <a:p>
            <a:pPr indent="-304800" lvl="1" marL="1371600" rtl="0" algn="l">
              <a:spcBef>
                <a:spcPts val="0"/>
              </a:spcBef>
              <a:spcAft>
                <a:spcPts val="0"/>
              </a:spcAft>
              <a:buClr>
                <a:schemeClr val="dk2"/>
              </a:buClr>
              <a:buSzPts val="1200"/>
              <a:buChar char="○"/>
            </a:pPr>
            <a:r>
              <a:rPr lang="en" sz="1200">
                <a:solidFill>
                  <a:schemeClr val="dk2"/>
                </a:solidFill>
              </a:rPr>
              <a:t>Occupied</a:t>
            </a:r>
            <a:r>
              <a:rPr lang="en" sz="1200">
                <a:solidFill>
                  <a:schemeClr val="dk2"/>
                </a:solidFill>
              </a:rPr>
              <a:t> </a:t>
            </a:r>
            <a:endParaRPr sz="1200">
              <a:solidFill>
                <a:schemeClr val="dk2"/>
              </a:solidFill>
            </a:endParaRPr>
          </a:p>
          <a:p>
            <a:pPr indent="-304800" lvl="1" marL="1371600" rtl="0" algn="l">
              <a:spcBef>
                <a:spcPts val="0"/>
              </a:spcBef>
              <a:spcAft>
                <a:spcPts val="0"/>
              </a:spcAft>
              <a:buClr>
                <a:schemeClr val="dk2"/>
              </a:buClr>
              <a:buSzPts val="1200"/>
              <a:buChar char="○"/>
            </a:pPr>
            <a:r>
              <a:rPr lang="en" sz="1200">
                <a:solidFill>
                  <a:schemeClr val="dk2"/>
                </a:solidFill>
              </a:rPr>
              <a:t>Free</a:t>
            </a:r>
            <a:endParaRPr sz="1200">
              <a:solidFill>
                <a:schemeClr val="dk2"/>
              </a:solidFill>
            </a:endParaRPr>
          </a:p>
          <a:p>
            <a:pPr indent="-304800" lvl="1" marL="1371600" rtl="0" algn="l">
              <a:spcBef>
                <a:spcPts val="0"/>
              </a:spcBef>
              <a:spcAft>
                <a:spcPts val="0"/>
              </a:spcAft>
              <a:buClr>
                <a:schemeClr val="dk2"/>
              </a:buClr>
              <a:buSzPts val="1200"/>
              <a:buChar char="○"/>
            </a:pPr>
            <a:r>
              <a:rPr lang="en" sz="1200">
                <a:solidFill>
                  <a:schemeClr val="dk2"/>
                </a:solidFill>
              </a:rPr>
              <a:t>Combined</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grpSp>
        <p:nvGrpSpPr>
          <p:cNvPr id="594" name="Google Shape;594;p38"/>
          <p:cNvGrpSpPr/>
          <p:nvPr/>
        </p:nvGrpSpPr>
        <p:grpSpPr>
          <a:xfrm>
            <a:off x="5114346" y="1125052"/>
            <a:ext cx="3473172" cy="3635184"/>
            <a:chOff x="5114346" y="1125052"/>
            <a:chExt cx="3473172" cy="3635184"/>
          </a:xfrm>
        </p:grpSpPr>
        <p:grpSp>
          <p:nvGrpSpPr>
            <p:cNvPr id="595" name="Google Shape;595;p38"/>
            <p:cNvGrpSpPr/>
            <p:nvPr/>
          </p:nvGrpSpPr>
          <p:grpSpPr>
            <a:xfrm>
              <a:off x="5114346" y="1125052"/>
              <a:ext cx="3425503" cy="3635184"/>
              <a:chOff x="5114346" y="1125052"/>
              <a:chExt cx="3425503" cy="3635184"/>
            </a:xfrm>
          </p:grpSpPr>
          <p:sp>
            <p:nvSpPr>
              <p:cNvPr id="596" name="Google Shape;596;p38"/>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 name="Google Shape;597;p38"/>
              <p:cNvGrpSpPr/>
              <p:nvPr/>
            </p:nvGrpSpPr>
            <p:grpSpPr>
              <a:xfrm>
                <a:off x="7748199" y="2003922"/>
                <a:ext cx="759027" cy="787986"/>
                <a:chOff x="5214448" y="3130942"/>
                <a:chExt cx="1068600" cy="1068600"/>
              </a:xfrm>
            </p:grpSpPr>
            <p:sp>
              <p:nvSpPr>
                <p:cNvPr id="598" name="Google Shape;598;p38"/>
                <p:cNvSpPr/>
                <p:nvPr/>
              </p:nvSpPr>
              <p:spPr>
                <a:xfrm>
                  <a:off x="5214448" y="3130942"/>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8"/>
                <p:cNvSpPr txBox="1"/>
                <p:nvPr/>
              </p:nvSpPr>
              <p:spPr>
                <a:xfrm>
                  <a:off x="5367375" y="3299167"/>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600" name="Google Shape;600;p38"/>
              <p:cNvGrpSpPr/>
              <p:nvPr/>
            </p:nvGrpSpPr>
            <p:grpSpPr>
              <a:xfrm>
                <a:off x="7780822" y="2906420"/>
                <a:ext cx="759027" cy="787986"/>
                <a:chOff x="5214448" y="3234278"/>
                <a:chExt cx="1068600" cy="1068600"/>
              </a:xfrm>
            </p:grpSpPr>
            <p:sp>
              <p:nvSpPr>
                <p:cNvPr id="601" name="Google Shape;601;p3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603" name="Google Shape;603;p38"/>
              <p:cNvGrpSpPr/>
              <p:nvPr/>
            </p:nvGrpSpPr>
            <p:grpSpPr>
              <a:xfrm>
                <a:off x="7299476" y="3686424"/>
                <a:ext cx="759027" cy="787986"/>
                <a:chOff x="5107170" y="3337614"/>
                <a:chExt cx="1068600" cy="1068600"/>
              </a:xfrm>
            </p:grpSpPr>
            <p:sp>
              <p:nvSpPr>
                <p:cNvPr id="604" name="Google Shape;604;p38"/>
                <p:cNvSpPr/>
                <p:nvPr/>
              </p:nvSpPr>
              <p:spPr>
                <a:xfrm>
                  <a:off x="5107170" y="3337614"/>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txBox="1"/>
                <p:nvPr/>
              </p:nvSpPr>
              <p:spPr>
                <a:xfrm>
                  <a:off x="5260096" y="3505840"/>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Static fusion</a:t>
                  </a:r>
                  <a:endParaRPr b="1" sz="700">
                    <a:solidFill>
                      <a:srgbClr val="FFFFFF"/>
                    </a:solidFill>
                    <a:latin typeface="Roboto"/>
                    <a:ea typeface="Roboto"/>
                    <a:cs typeface="Roboto"/>
                    <a:sym typeface="Roboto"/>
                  </a:endParaRPr>
                </a:p>
              </p:txBody>
            </p:sp>
          </p:grpSp>
          <p:grpSp>
            <p:nvGrpSpPr>
              <p:cNvPr id="606" name="Google Shape;606;p38"/>
              <p:cNvGrpSpPr/>
              <p:nvPr/>
            </p:nvGrpSpPr>
            <p:grpSpPr>
              <a:xfrm>
                <a:off x="6371243" y="1125052"/>
                <a:ext cx="759027" cy="787986"/>
                <a:chOff x="5214448" y="3234278"/>
                <a:chExt cx="1068600" cy="1068600"/>
              </a:xfrm>
            </p:grpSpPr>
            <p:sp>
              <p:nvSpPr>
                <p:cNvPr id="607" name="Google Shape;607;p3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Sensors</a:t>
                  </a:r>
                  <a:endParaRPr b="1" sz="700">
                    <a:solidFill>
                      <a:srgbClr val="FFFFFF"/>
                    </a:solidFill>
                    <a:latin typeface="Roboto"/>
                    <a:ea typeface="Roboto"/>
                    <a:cs typeface="Roboto"/>
                    <a:sym typeface="Roboto"/>
                  </a:endParaRPr>
                </a:p>
              </p:txBody>
            </p:sp>
          </p:grpSp>
          <p:grpSp>
            <p:nvGrpSpPr>
              <p:cNvPr id="609" name="Google Shape;609;p38"/>
              <p:cNvGrpSpPr/>
              <p:nvPr/>
            </p:nvGrpSpPr>
            <p:grpSpPr>
              <a:xfrm>
                <a:off x="6431271" y="3914546"/>
                <a:ext cx="860330" cy="845690"/>
                <a:chOff x="5214448" y="3234278"/>
                <a:chExt cx="1068600" cy="1068600"/>
              </a:xfrm>
            </p:grpSpPr>
            <p:sp>
              <p:nvSpPr>
                <p:cNvPr id="610" name="Google Shape;610;p3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612" name="Google Shape;612;p38"/>
              <p:cNvGrpSpPr/>
              <p:nvPr/>
            </p:nvGrpSpPr>
            <p:grpSpPr>
              <a:xfrm>
                <a:off x="7246503" y="1345220"/>
                <a:ext cx="759027" cy="787986"/>
                <a:chOff x="5214448" y="3234278"/>
                <a:chExt cx="1068600" cy="1068600"/>
              </a:xfrm>
            </p:grpSpPr>
            <p:sp>
              <p:nvSpPr>
                <p:cNvPr id="613" name="Google Shape;613;p3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615" name="Google Shape;615;p38"/>
              <p:cNvGrpSpPr/>
              <p:nvPr/>
            </p:nvGrpSpPr>
            <p:grpSpPr>
              <a:xfrm>
                <a:off x="6071925" y="2153023"/>
                <a:ext cx="1578931" cy="1575353"/>
                <a:chOff x="3481351" y="1521944"/>
                <a:chExt cx="2173938" cy="2173800"/>
              </a:xfrm>
            </p:grpSpPr>
            <p:sp>
              <p:nvSpPr>
                <p:cNvPr id="616" name="Google Shape;616;p38"/>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618" name="Google Shape;618;p38"/>
              <p:cNvGrpSpPr/>
              <p:nvPr/>
            </p:nvGrpSpPr>
            <p:grpSpPr>
              <a:xfrm>
                <a:off x="5533471" y="3581371"/>
                <a:ext cx="860330" cy="845690"/>
                <a:chOff x="5214448" y="3234278"/>
                <a:chExt cx="1068600" cy="1068600"/>
              </a:xfrm>
            </p:grpSpPr>
            <p:sp>
              <p:nvSpPr>
                <p:cNvPr id="619" name="Google Shape;619;p3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621" name="Google Shape;621;p38"/>
              <p:cNvGrpSpPr/>
              <p:nvPr/>
            </p:nvGrpSpPr>
            <p:grpSpPr>
              <a:xfrm>
                <a:off x="5114346" y="2577021"/>
                <a:ext cx="860330" cy="845690"/>
                <a:chOff x="5214448" y="3234278"/>
                <a:chExt cx="1068600" cy="1068600"/>
              </a:xfrm>
            </p:grpSpPr>
            <p:sp>
              <p:nvSpPr>
                <p:cNvPr id="622" name="Google Shape;622;p3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800">
                      <a:solidFill>
                        <a:schemeClr val="lt1"/>
                      </a:solidFill>
                      <a:latin typeface="Roboto"/>
                      <a:ea typeface="Roboto"/>
                      <a:cs typeface="Roboto"/>
                      <a:sym typeface="Roboto"/>
                    </a:rPr>
                    <a:t>Filter and Fusion</a:t>
                  </a:r>
                  <a:endParaRPr b="1" sz="8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chemeClr val="lt1"/>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624" name="Google Shape;624;p38"/>
              <p:cNvGrpSpPr/>
              <p:nvPr/>
            </p:nvGrpSpPr>
            <p:grpSpPr>
              <a:xfrm>
                <a:off x="5394696" y="1572671"/>
                <a:ext cx="860330" cy="845690"/>
                <a:chOff x="5214448" y="3234278"/>
                <a:chExt cx="1068600" cy="1068600"/>
              </a:xfrm>
            </p:grpSpPr>
            <p:sp>
              <p:nvSpPr>
                <p:cNvPr id="625" name="Google Shape;625;p38"/>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627" name="Google Shape;627;p38"/>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628" name="Google Shape;628;p38"/>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grpSp>
          <p:nvGrpSpPr>
            <p:cNvPr id="629" name="Google Shape;629;p38"/>
            <p:cNvGrpSpPr/>
            <p:nvPr/>
          </p:nvGrpSpPr>
          <p:grpSpPr>
            <a:xfrm>
              <a:off x="7727264" y="2874191"/>
              <a:ext cx="860255" cy="893065"/>
              <a:chOff x="5119358" y="4429685"/>
              <a:chExt cx="1211114" cy="1211100"/>
            </a:xfrm>
          </p:grpSpPr>
          <p:sp>
            <p:nvSpPr>
              <p:cNvPr id="630" name="Google Shape;630;p38"/>
              <p:cNvSpPr/>
              <p:nvPr/>
            </p:nvSpPr>
            <p:spPr>
              <a:xfrm>
                <a:off x="5119372" y="4429685"/>
                <a:ext cx="1211100" cy="12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txBox="1"/>
              <p:nvPr/>
            </p:nvSpPr>
            <p:spPr>
              <a:xfrm>
                <a:off x="5119358" y="4611143"/>
                <a:ext cx="1211100" cy="79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lt1"/>
                    </a:solidFill>
                    <a:latin typeface="Roboto"/>
                    <a:ea typeface="Roboto"/>
                    <a:cs typeface="Roboto"/>
                    <a:sym typeface="Roboto"/>
                  </a:rPr>
                  <a:t>Camera Gridmap</a:t>
                </a:r>
                <a:endParaRPr b="1" sz="1300">
                  <a:solidFill>
                    <a:schemeClr val="lt1"/>
                  </a:solidFill>
                  <a:latin typeface="Roboto"/>
                  <a:ea typeface="Roboto"/>
                  <a:cs typeface="Roboto"/>
                  <a:sym typeface="Roboto"/>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RGB Camera GridMap</a:t>
            </a:r>
            <a:endParaRPr/>
          </a:p>
        </p:txBody>
      </p:sp>
      <p:pic>
        <p:nvPicPr>
          <p:cNvPr id="637" name="Google Shape;637;p39"/>
          <p:cNvPicPr preferRelativeResize="0"/>
          <p:nvPr/>
        </p:nvPicPr>
        <p:blipFill>
          <a:blip r:embed="rId3">
            <a:alphaModFix/>
          </a:blip>
          <a:stretch>
            <a:fillRect/>
          </a:stretch>
        </p:blipFill>
        <p:spPr>
          <a:xfrm>
            <a:off x="1225863" y="1275500"/>
            <a:ext cx="6692275" cy="35095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643" name="Google Shape;643;p40"/>
          <p:cNvSpPr txBox="1"/>
          <p:nvPr/>
        </p:nvSpPr>
        <p:spPr>
          <a:xfrm>
            <a:off x="204375" y="994900"/>
            <a:ext cx="4126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Dynamic Camera Gridmap Package </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Converts dynamic obstacle data from cameras into gridmaps.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Implements necessary algorithms and modules for the conversion process.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Takes in obstacle data with predicted trajectory information and builds a map</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A ros2 service request has to be sent for the predicted trajectories into the map</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grpSp>
        <p:nvGrpSpPr>
          <p:cNvPr id="644" name="Google Shape;644;p40"/>
          <p:cNvGrpSpPr/>
          <p:nvPr/>
        </p:nvGrpSpPr>
        <p:grpSpPr>
          <a:xfrm>
            <a:off x="5114346" y="1125052"/>
            <a:ext cx="3425503" cy="3635184"/>
            <a:chOff x="5114346" y="1125052"/>
            <a:chExt cx="3425503" cy="3635184"/>
          </a:xfrm>
        </p:grpSpPr>
        <p:grpSp>
          <p:nvGrpSpPr>
            <p:cNvPr id="645" name="Google Shape;645;p40"/>
            <p:cNvGrpSpPr/>
            <p:nvPr/>
          </p:nvGrpSpPr>
          <p:grpSpPr>
            <a:xfrm>
              <a:off x="5114346" y="1125052"/>
              <a:ext cx="3425503" cy="3635184"/>
              <a:chOff x="5114346" y="1125052"/>
              <a:chExt cx="3425503" cy="3635184"/>
            </a:xfrm>
          </p:grpSpPr>
          <p:sp>
            <p:nvSpPr>
              <p:cNvPr id="646" name="Google Shape;646;p40"/>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 name="Google Shape;647;p40"/>
              <p:cNvGrpSpPr/>
              <p:nvPr/>
            </p:nvGrpSpPr>
            <p:grpSpPr>
              <a:xfrm>
                <a:off x="7748199" y="2003922"/>
                <a:ext cx="759027" cy="787986"/>
                <a:chOff x="5214448" y="3130942"/>
                <a:chExt cx="1068600" cy="1068600"/>
              </a:xfrm>
            </p:grpSpPr>
            <p:sp>
              <p:nvSpPr>
                <p:cNvPr id="648" name="Google Shape;648;p40"/>
                <p:cNvSpPr/>
                <p:nvPr/>
              </p:nvSpPr>
              <p:spPr>
                <a:xfrm>
                  <a:off x="5214448" y="3130942"/>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0"/>
                <p:cNvSpPr txBox="1"/>
                <p:nvPr/>
              </p:nvSpPr>
              <p:spPr>
                <a:xfrm>
                  <a:off x="5367375" y="3299167"/>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650" name="Google Shape;650;p40"/>
              <p:cNvGrpSpPr/>
              <p:nvPr/>
            </p:nvGrpSpPr>
            <p:grpSpPr>
              <a:xfrm>
                <a:off x="7780822" y="2906420"/>
                <a:ext cx="759027" cy="787986"/>
                <a:chOff x="5214448" y="3234278"/>
                <a:chExt cx="1068600" cy="1068600"/>
              </a:xfrm>
            </p:grpSpPr>
            <p:sp>
              <p:nvSpPr>
                <p:cNvPr id="651" name="Google Shape;651;p4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0"/>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653" name="Google Shape;653;p40"/>
              <p:cNvGrpSpPr/>
              <p:nvPr/>
            </p:nvGrpSpPr>
            <p:grpSpPr>
              <a:xfrm>
                <a:off x="7299476" y="3686424"/>
                <a:ext cx="759027" cy="787986"/>
                <a:chOff x="5107170" y="3337614"/>
                <a:chExt cx="1068600" cy="1068600"/>
              </a:xfrm>
            </p:grpSpPr>
            <p:sp>
              <p:nvSpPr>
                <p:cNvPr id="654" name="Google Shape;654;p40"/>
                <p:cNvSpPr/>
                <p:nvPr/>
              </p:nvSpPr>
              <p:spPr>
                <a:xfrm>
                  <a:off x="5107170" y="3337614"/>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txBox="1"/>
                <p:nvPr/>
              </p:nvSpPr>
              <p:spPr>
                <a:xfrm>
                  <a:off x="5260096" y="3505840"/>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Static Fusion</a:t>
                  </a:r>
                  <a:endParaRPr b="1" sz="700">
                    <a:solidFill>
                      <a:srgbClr val="FFFFFF"/>
                    </a:solidFill>
                    <a:latin typeface="Roboto"/>
                    <a:ea typeface="Roboto"/>
                    <a:cs typeface="Roboto"/>
                    <a:sym typeface="Roboto"/>
                  </a:endParaRPr>
                </a:p>
              </p:txBody>
            </p:sp>
          </p:grpSp>
          <p:grpSp>
            <p:nvGrpSpPr>
              <p:cNvPr id="656" name="Google Shape;656;p40"/>
              <p:cNvGrpSpPr/>
              <p:nvPr/>
            </p:nvGrpSpPr>
            <p:grpSpPr>
              <a:xfrm>
                <a:off x="6371243" y="1125052"/>
                <a:ext cx="759027" cy="787986"/>
                <a:chOff x="5214448" y="3234278"/>
                <a:chExt cx="1068600" cy="1068600"/>
              </a:xfrm>
            </p:grpSpPr>
            <p:sp>
              <p:nvSpPr>
                <p:cNvPr id="657" name="Google Shape;657;p4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Sensors</a:t>
                  </a:r>
                  <a:endParaRPr b="1" sz="700">
                    <a:solidFill>
                      <a:srgbClr val="FFFFFF"/>
                    </a:solidFill>
                    <a:latin typeface="Roboto"/>
                    <a:ea typeface="Roboto"/>
                    <a:cs typeface="Roboto"/>
                    <a:sym typeface="Roboto"/>
                  </a:endParaRPr>
                </a:p>
              </p:txBody>
            </p:sp>
          </p:grpSp>
          <p:grpSp>
            <p:nvGrpSpPr>
              <p:cNvPr id="659" name="Google Shape;659;p40"/>
              <p:cNvGrpSpPr/>
              <p:nvPr/>
            </p:nvGrpSpPr>
            <p:grpSpPr>
              <a:xfrm>
                <a:off x="6431271" y="3914546"/>
                <a:ext cx="860330" cy="845690"/>
                <a:chOff x="5214448" y="3234278"/>
                <a:chExt cx="1068600" cy="1068600"/>
              </a:xfrm>
            </p:grpSpPr>
            <p:sp>
              <p:nvSpPr>
                <p:cNvPr id="660" name="Google Shape;660;p4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662" name="Google Shape;662;p40"/>
              <p:cNvGrpSpPr/>
              <p:nvPr/>
            </p:nvGrpSpPr>
            <p:grpSpPr>
              <a:xfrm>
                <a:off x="7246503" y="1345220"/>
                <a:ext cx="759027" cy="787986"/>
                <a:chOff x="5214448" y="3234278"/>
                <a:chExt cx="1068600" cy="1068600"/>
              </a:xfrm>
            </p:grpSpPr>
            <p:sp>
              <p:nvSpPr>
                <p:cNvPr id="663" name="Google Shape;663;p4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665" name="Google Shape;665;p40"/>
              <p:cNvGrpSpPr/>
              <p:nvPr/>
            </p:nvGrpSpPr>
            <p:grpSpPr>
              <a:xfrm>
                <a:off x="6071925" y="2153023"/>
                <a:ext cx="1578931" cy="1575353"/>
                <a:chOff x="3481351" y="1521944"/>
                <a:chExt cx="2173938" cy="2173800"/>
              </a:xfrm>
            </p:grpSpPr>
            <p:sp>
              <p:nvSpPr>
                <p:cNvPr id="666" name="Google Shape;666;p40"/>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668" name="Google Shape;668;p40"/>
              <p:cNvGrpSpPr/>
              <p:nvPr/>
            </p:nvGrpSpPr>
            <p:grpSpPr>
              <a:xfrm>
                <a:off x="5533471" y="3581371"/>
                <a:ext cx="860330" cy="845690"/>
                <a:chOff x="5214448" y="3234278"/>
                <a:chExt cx="1068600" cy="1068600"/>
              </a:xfrm>
            </p:grpSpPr>
            <p:sp>
              <p:nvSpPr>
                <p:cNvPr id="669" name="Google Shape;669;p4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671" name="Google Shape;671;p40"/>
              <p:cNvGrpSpPr/>
              <p:nvPr/>
            </p:nvGrpSpPr>
            <p:grpSpPr>
              <a:xfrm>
                <a:off x="5114346" y="2577021"/>
                <a:ext cx="860330" cy="845690"/>
                <a:chOff x="5214448" y="3234278"/>
                <a:chExt cx="1068600" cy="1068600"/>
              </a:xfrm>
            </p:grpSpPr>
            <p:sp>
              <p:nvSpPr>
                <p:cNvPr id="672" name="Google Shape;672;p4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Filter and Fusion</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674" name="Google Shape;674;p40"/>
              <p:cNvGrpSpPr/>
              <p:nvPr/>
            </p:nvGrpSpPr>
            <p:grpSpPr>
              <a:xfrm>
                <a:off x="5394696" y="1572671"/>
                <a:ext cx="860330" cy="845690"/>
                <a:chOff x="5214448" y="3234278"/>
                <a:chExt cx="1068600" cy="1068600"/>
              </a:xfrm>
            </p:grpSpPr>
            <p:sp>
              <p:nvSpPr>
                <p:cNvPr id="675" name="Google Shape;675;p40"/>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0"/>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677" name="Google Shape;677;p40"/>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678" name="Google Shape;678;p40"/>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grpSp>
          <p:nvGrpSpPr>
            <p:cNvPr id="679" name="Google Shape;679;p40"/>
            <p:cNvGrpSpPr/>
            <p:nvPr/>
          </p:nvGrpSpPr>
          <p:grpSpPr>
            <a:xfrm>
              <a:off x="5526123" y="3551331"/>
              <a:ext cx="860255" cy="893065"/>
              <a:chOff x="2020468" y="5347967"/>
              <a:chExt cx="1211114" cy="1211100"/>
            </a:xfrm>
          </p:grpSpPr>
          <p:sp>
            <p:nvSpPr>
              <p:cNvPr id="680" name="Google Shape;680;p40"/>
              <p:cNvSpPr/>
              <p:nvPr/>
            </p:nvSpPr>
            <p:spPr>
              <a:xfrm>
                <a:off x="2020483" y="5347967"/>
                <a:ext cx="1211100" cy="12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txBox="1"/>
              <p:nvPr/>
            </p:nvSpPr>
            <p:spPr>
              <a:xfrm>
                <a:off x="2020468" y="5585790"/>
                <a:ext cx="1211100" cy="79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Roboto"/>
                    <a:ea typeface="Roboto"/>
                    <a:cs typeface="Roboto"/>
                    <a:sym typeface="Roboto"/>
                  </a:rPr>
                  <a:t>Dynamic Camera</a:t>
                </a:r>
                <a:r>
                  <a:rPr b="1" lang="en" sz="1200">
                    <a:solidFill>
                      <a:schemeClr val="lt1"/>
                    </a:solidFill>
                    <a:latin typeface="Roboto"/>
                    <a:ea typeface="Roboto"/>
                    <a:cs typeface="Roboto"/>
                    <a:sym typeface="Roboto"/>
                  </a:rPr>
                  <a:t> Gridmap</a:t>
                </a:r>
                <a:endParaRPr b="1" sz="1200">
                  <a:solidFill>
                    <a:schemeClr val="lt1"/>
                  </a:solidFill>
                  <a:latin typeface="Roboto"/>
                  <a:ea typeface="Roboto"/>
                  <a:cs typeface="Roboto"/>
                  <a:sym typeface="Roboto"/>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Dynamic Camera GridMap</a:t>
            </a:r>
            <a:endParaRPr/>
          </a:p>
        </p:txBody>
      </p:sp>
      <p:pic>
        <p:nvPicPr>
          <p:cNvPr id="687" name="Google Shape;687;p41"/>
          <p:cNvPicPr preferRelativeResize="0"/>
          <p:nvPr/>
        </p:nvPicPr>
        <p:blipFill>
          <a:blip r:embed="rId3">
            <a:alphaModFix/>
          </a:blip>
          <a:stretch>
            <a:fillRect/>
          </a:stretch>
        </p:blipFill>
        <p:spPr>
          <a:xfrm>
            <a:off x="700075" y="1605388"/>
            <a:ext cx="3871925" cy="1932725"/>
          </a:xfrm>
          <a:prstGeom prst="rect">
            <a:avLst/>
          </a:prstGeom>
          <a:noFill/>
          <a:ln>
            <a:noFill/>
          </a:ln>
        </p:spPr>
      </p:pic>
      <p:sp>
        <p:nvSpPr>
          <p:cNvPr id="688" name="Google Shape;688;p41"/>
          <p:cNvSpPr txBox="1"/>
          <p:nvPr/>
        </p:nvSpPr>
        <p:spPr>
          <a:xfrm>
            <a:off x="204375" y="994900"/>
            <a:ext cx="4126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Dynamic Camera Gridmap Preprocessing </a:t>
            </a:r>
            <a:br>
              <a:rPr b="1" lang="en" sz="1200" u="sng">
                <a:solidFill>
                  <a:schemeClr val="dk2"/>
                </a:solidFill>
              </a:rPr>
            </a:b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pic>
        <p:nvPicPr>
          <p:cNvPr id="689" name="Google Shape;689;p41"/>
          <p:cNvPicPr preferRelativeResize="0"/>
          <p:nvPr/>
        </p:nvPicPr>
        <p:blipFill>
          <a:blip r:embed="rId4">
            <a:alphaModFix/>
          </a:blip>
          <a:stretch>
            <a:fillRect/>
          </a:stretch>
        </p:blipFill>
        <p:spPr>
          <a:xfrm>
            <a:off x="6142250" y="941525"/>
            <a:ext cx="2678867" cy="404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 RFP</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67" name="Google Shape;67;p15"/>
          <p:cNvSpPr txBox="1"/>
          <p:nvPr>
            <p:ph idx="1" type="body"/>
          </p:nvPr>
        </p:nvSpPr>
        <p:spPr>
          <a:xfrm>
            <a:off x="311700" y="1199175"/>
            <a:ext cx="8520600" cy="2138100"/>
          </a:xfrm>
          <a:prstGeom prst="rect">
            <a:avLst/>
          </a:prstGeom>
        </p:spPr>
        <p:txBody>
          <a:bodyPr anchorCtr="0" anchor="t" bIns="91425" lIns="91425" spcFirstLastPara="1" rIns="91425" wrap="square" tIns="91425">
            <a:spAutoFit/>
          </a:bodyPr>
          <a:lstStyle/>
          <a:p>
            <a:pPr indent="0" lvl="0" marL="0" rtl="0" algn="l">
              <a:spcBef>
                <a:spcPts val="1200"/>
              </a:spcBef>
              <a:spcAft>
                <a:spcPts val="0"/>
              </a:spcAft>
              <a:buNone/>
            </a:pPr>
            <a:r>
              <a:rPr lang="en" sz="1100">
                <a:solidFill>
                  <a:schemeClr val="dk1"/>
                </a:solidFill>
              </a:rPr>
              <a:t>The requirements of this project includes the executable code implementation for above mentioned tasks and are divided into following three activities. </a:t>
            </a:r>
            <a:endParaRPr sz="1100">
              <a:solidFill>
                <a:schemeClr val="dk1"/>
              </a:solidFill>
            </a:endParaRPr>
          </a:p>
          <a:p>
            <a:pPr indent="0" lvl="0" marL="0" rtl="0" algn="l">
              <a:spcBef>
                <a:spcPts val="1200"/>
              </a:spcBef>
              <a:spcAft>
                <a:spcPts val="0"/>
              </a:spcAft>
              <a:buNone/>
            </a:pPr>
            <a:r>
              <a:rPr lang="en" sz="1100">
                <a:solidFill>
                  <a:schemeClr val="dk1"/>
                </a:solidFill>
              </a:rPr>
              <a:t>1. Activity-1: Requirement Capturing, framework design and implementation, implementation of utilities plugins. </a:t>
            </a:r>
            <a:endParaRPr sz="1100">
              <a:solidFill>
                <a:schemeClr val="dk1"/>
              </a:solidFill>
            </a:endParaRPr>
          </a:p>
          <a:p>
            <a:pPr indent="0" lvl="0" marL="0" rtl="0" algn="l">
              <a:spcBef>
                <a:spcPts val="1200"/>
              </a:spcBef>
              <a:spcAft>
                <a:spcPts val="0"/>
              </a:spcAft>
              <a:buNone/>
            </a:pPr>
            <a:r>
              <a:rPr lang="en" sz="1100">
                <a:solidFill>
                  <a:schemeClr val="dk1"/>
                </a:solidFill>
              </a:rPr>
              <a:t>2. Activity-2: Implementation probability/evidential based fusion algorithm, Map storage and retrieval and testing on desktop environment, static/dynamic testing of software </a:t>
            </a:r>
            <a:endParaRPr sz="1100">
              <a:solidFill>
                <a:schemeClr val="dk1"/>
              </a:solidFill>
            </a:endParaRPr>
          </a:p>
          <a:p>
            <a:pPr indent="0" lvl="0" marL="0" rtl="0" algn="l">
              <a:spcBef>
                <a:spcPts val="1200"/>
              </a:spcBef>
              <a:spcAft>
                <a:spcPts val="0"/>
              </a:spcAft>
              <a:buNone/>
            </a:pPr>
            <a:r>
              <a:rPr lang="en" sz="1100">
                <a:solidFill>
                  <a:schemeClr val="dk1"/>
                </a:solidFill>
              </a:rPr>
              <a:t>3. </a:t>
            </a:r>
            <a:r>
              <a:rPr b="1" lang="en" sz="1100">
                <a:solidFill>
                  <a:schemeClr val="dk1"/>
                </a:solidFill>
              </a:rPr>
              <a:t>Activity-3: System level testing with real data, performance tuning and final documentation.</a:t>
            </a:r>
            <a:endParaRPr b="1"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Dynamic Camera GridMap using KITTI Dataset</a:t>
            </a:r>
            <a:endParaRPr/>
          </a:p>
        </p:txBody>
      </p:sp>
      <p:pic>
        <p:nvPicPr>
          <p:cNvPr id="695" name="Google Shape;695;p42"/>
          <p:cNvPicPr preferRelativeResize="0"/>
          <p:nvPr/>
        </p:nvPicPr>
        <p:blipFill rotWithShape="1">
          <a:blip r:embed="rId3">
            <a:alphaModFix/>
          </a:blip>
          <a:srcRect b="0" l="0" r="0" t="0"/>
          <a:stretch/>
        </p:blipFill>
        <p:spPr>
          <a:xfrm>
            <a:off x="812500" y="1017725"/>
            <a:ext cx="7570897" cy="3820974"/>
          </a:xfrm>
          <a:prstGeom prst="rect">
            <a:avLst/>
          </a:prstGeom>
          <a:noFill/>
          <a:ln>
            <a:noFill/>
          </a:ln>
        </p:spPr>
      </p:pic>
      <p:sp>
        <p:nvSpPr>
          <p:cNvPr id="696" name="Google Shape;696;p42"/>
          <p:cNvSpPr/>
          <p:nvPr/>
        </p:nvSpPr>
        <p:spPr>
          <a:xfrm>
            <a:off x="6775925" y="3361250"/>
            <a:ext cx="885900" cy="12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Vehicle</a:t>
            </a:r>
            <a:r>
              <a:rPr lang="en" sz="700"/>
              <a:t> Position</a:t>
            </a:r>
            <a:endParaRPr sz="700"/>
          </a:p>
        </p:txBody>
      </p:sp>
      <p:cxnSp>
        <p:nvCxnSpPr>
          <p:cNvPr id="697" name="Google Shape;697;p42"/>
          <p:cNvCxnSpPr>
            <a:stCxn id="696" idx="0"/>
          </p:cNvCxnSpPr>
          <p:nvPr/>
        </p:nvCxnSpPr>
        <p:spPr>
          <a:xfrm rot="10800000">
            <a:off x="6354275" y="3010250"/>
            <a:ext cx="864600" cy="351000"/>
          </a:xfrm>
          <a:prstGeom prst="straightConnector1">
            <a:avLst/>
          </a:prstGeom>
          <a:noFill/>
          <a:ln cap="flat" cmpd="sng" w="9525">
            <a:solidFill>
              <a:schemeClr val="dk2"/>
            </a:solidFill>
            <a:prstDash val="solid"/>
            <a:round/>
            <a:headEnd len="med" w="med" type="none"/>
            <a:tailEnd len="med" w="med" type="triangle"/>
          </a:ln>
        </p:spPr>
      </p:cxnSp>
      <p:sp>
        <p:nvSpPr>
          <p:cNvPr id="698" name="Google Shape;698;p42"/>
          <p:cNvSpPr/>
          <p:nvPr/>
        </p:nvSpPr>
        <p:spPr>
          <a:xfrm>
            <a:off x="6801325" y="2352525"/>
            <a:ext cx="972300" cy="2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Detected Objects gridmap</a:t>
            </a:r>
            <a:endParaRPr sz="700"/>
          </a:p>
        </p:txBody>
      </p:sp>
      <p:cxnSp>
        <p:nvCxnSpPr>
          <p:cNvPr id="699" name="Google Shape;699;p42"/>
          <p:cNvCxnSpPr/>
          <p:nvPr/>
        </p:nvCxnSpPr>
        <p:spPr>
          <a:xfrm rot="10800000">
            <a:off x="6358325" y="1899700"/>
            <a:ext cx="448500" cy="459300"/>
          </a:xfrm>
          <a:prstGeom prst="straightConnector1">
            <a:avLst/>
          </a:prstGeom>
          <a:noFill/>
          <a:ln cap="flat" cmpd="sng" w="9525">
            <a:solidFill>
              <a:schemeClr val="dk2"/>
            </a:solidFill>
            <a:prstDash val="solid"/>
            <a:round/>
            <a:headEnd len="med" w="med" type="none"/>
            <a:tailEnd len="med" w="med" type="triangle"/>
          </a:ln>
        </p:spPr>
      </p:cxnSp>
      <p:cxnSp>
        <p:nvCxnSpPr>
          <p:cNvPr id="700" name="Google Shape;700;p42"/>
          <p:cNvCxnSpPr>
            <a:stCxn id="698" idx="1"/>
          </p:cNvCxnSpPr>
          <p:nvPr/>
        </p:nvCxnSpPr>
        <p:spPr>
          <a:xfrm rot="10800000">
            <a:off x="6046825" y="2283675"/>
            <a:ext cx="754500" cy="207600"/>
          </a:xfrm>
          <a:prstGeom prst="straightConnector1">
            <a:avLst/>
          </a:prstGeom>
          <a:noFill/>
          <a:ln cap="flat" cmpd="sng" w="9525">
            <a:solidFill>
              <a:schemeClr val="dk2"/>
            </a:solidFill>
            <a:prstDash val="solid"/>
            <a:round/>
            <a:headEnd len="med" w="med" type="none"/>
            <a:tailEnd len="med" w="med" type="triangle"/>
          </a:ln>
        </p:spPr>
      </p:cxnSp>
      <p:sp>
        <p:nvSpPr>
          <p:cNvPr id="701" name="Google Shape;701;p42"/>
          <p:cNvSpPr/>
          <p:nvPr/>
        </p:nvSpPr>
        <p:spPr>
          <a:xfrm>
            <a:off x="4611375" y="2177550"/>
            <a:ext cx="1116300" cy="39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Predicted trajectory</a:t>
            </a:r>
            <a:endParaRPr sz="800"/>
          </a:p>
          <a:p>
            <a:pPr indent="0" lvl="0" marL="0" rtl="0" algn="ctr">
              <a:spcBef>
                <a:spcPts val="0"/>
              </a:spcBef>
              <a:spcAft>
                <a:spcPts val="0"/>
              </a:spcAft>
              <a:buNone/>
            </a:pPr>
            <a:r>
              <a:rPr lang="en" sz="800"/>
              <a:t>Gaussian</a:t>
            </a:r>
            <a:r>
              <a:rPr lang="en" sz="800"/>
              <a:t> distribution</a:t>
            </a:r>
            <a:endParaRPr sz="800"/>
          </a:p>
        </p:txBody>
      </p:sp>
      <p:cxnSp>
        <p:nvCxnSpPr>
          <p:cNvPr id="702" name="Google Shape;702;p42"/>
          <p:cNvCxnSpPr>
            <a:stCxn id="701" idx="3"/>
          </p:cNvCxnSpPr>
          <p:nvPr/>
        </p:nvCxnSpPr>
        <p:spPr>
          <a:xfrm>
            <a:off x="5727675" y="2373300"/>
            <a:ext cx="306600" cy="67800"/>
          </a:xfrm>
          <a:prstGeom prst="straightConnector1">
            <a:avLst/>
          </a:prstGeom>
          <a:noFill/>
          <a:ln cap="flat" cmpd="sng" w="9525">
            <a:solidFill>
              <a:schemeClr val="dk2"/>
            </a:solidFill>
            <a:prstDash val="solid"/>
            <a:round/>
            <a:headEnd len="med" w="med" type="none"/>
            <a:tailEnd len="med" w="med" type="triangle"/>
          </a:ln>
        </p:spPr>
      </p:cxnSp>
      <p:sp>
        <p:nvSpPr>
          <p:cNvPr id="703" name="Google Shape;703;p42"/>
          <p:cNvSpPr/>
          <p:nvPr/>
        </p:nvSpPr>
        <p:spPr>
          <a:xfrm>
            <a:off x="2295550" y="1960950"/>
            <a:ext cx="972300" cy="39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Detected Objects with </a:t>
            </a:r>
            <a:endParaRPr sz="800"/>
          </a:p>
          <a:p>
            <a:pPr indent="0" lvl="0" marL="0" rtl="0" algn="ctr">
              <a:spcBef>
                <a:spcPts val="0"/>
              </a:spcBef>
              <a:spcAft>
                <a:spcPts val="0"/>
              </a:spcAft>
              <a:buNone/>
            </a:pPr>
            <a:r>
              <a:rPr lang="en" sz="800"/>
              <a:t>Bounding Box</a:t>
            </a:r>
            <a:endParaRPr sz="800"/>
          </a:p>
        </p:txBody>
      </p:sp>
      <p:cxnSp>
        <p:nvCxnSpPr>
          <p:cNvPr id="704" name="Google Shape;704;p42"/>
          <p:cNvCxnSpPr>
            <a:stCxn id="703" idx="2"/>
          </p:cNvCxnSpPr>
          <p:nvPr/>
        </p:nvCxnSpPr>
        <p:spPr>
          <a:xfrm flipH="1">
            <a:off x="2121100" y="2352450"/>
            <a:ext cx="660600" cy="483000"/>
          </a:xfrm>
          <a:prstGeom prst="straightConnector1">
            <a:avLst/>
          </a:prstGeom>
          <a:noFill/>
          <a:ln cap="flat" cmpd="sng" w="9525">
            <a:solidFill>
              <a:schemeClr val="dk2"/>
            </a:solidFill>
            <a:prstDash val="solid"/>
            <a:round/>
            <a:headEnd len="med" w="med" type="none"/>
            <a:tailEnd len="med" w="med" type="triangle"/>
          </a:ln>
        </p:spPr>
      </p:cxnSp>
      <p:cxnSp>
        <p:nvCxnSpPr>
          <p:cNvPr id="705" name="Google Shape;705;p42"/>
          <p:cNvCxnSpPr>
            <a:stCxn id="703" idx="2"/>
          </p:cNvCxnSpPr>
          <p:nvPr/>
        </p:nvCxnSpPr>
        <p:spPr>
          <a:xfrm flipH="1">
            <a:off x="2533900" y="2352450"/>
            <a:ext cx="247800" cy="496500"/>
          </a:xfrm>
          <a:prstGeom prst="straightConnector1">
            <a:avLst/>
          </a:prstGeom>
          <a:noFill/>
          <a:ln cap="flat" cmpd="sng" w="9525">
            <a:solidFill>
              <a:schemeClr val="dk2"/>
            </a:solidFill>
            <a:prstDash val="solid"/>
            <a:round/>
            <a:headEnd len="med" w="med" type="none"/>
            <a:tailEnd len="med" w="med" type="triangle"/>
          </a:ln>
        </p:spPr>
      </p:cxnSp>
      <p:cxnSp>
        <p:nvCxnSpPr>
          <p:cNvPr id="706" name="Google Shape;706;p42"/>
          <p:cNvCxnSpPr>
            <a:stCxn id="703" idx="2"/>
          </p:cNvCxnSpPr>
          <p:nvPr/>
        </p:nvCxnSpPr>
        <p:spPr>
          <a:xfrm flipH="1">
            <a:off x="1889800" y="2352450"/>
            <a:ext cx="891900" cy="46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43"/>
          <p:cNvPicPr preferRelativeResize="0"/>
          <p:nvPr/>
        </p:nvPicPr>
        <p:blipFill rotWithShape="1">
          <a:blip r:embed="rId3">
            <a:alphaModFix/>
          </a:blip>
          <a:srcRect b="10774" l="50110" r="1738" t="30889"/>
          <a:stretch/>
        </p:blipFill>
        <p:spPr>
          <a:xfrm>
            <a:off x="1762313" y="1230159"/>
            <a:ext cx="5619374" cy="3449964"/>
          </a:xfrm>
          <a:prstGeom prst="rect">
            <a:avLst/>
          </a:prstGeom>
          <a:noFill/>
          <a:ln>
            <a:noFill/>
          </a:ln>
        </p:spPr>
      </p:pic>
      <p:sp>
        <p:nvSpPr>
          <p:cNvPr id="712" name="Google Shape;71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Dynamic Camera GridMap </a:t>
            </a:r>
            <a:r>
              <a:rPr lang="en"/>
              <a:t>using KITTI Dataset</a:t>
            </a:r>
            <a:endParaRPr/>
          </a:p>
        </p:txBody>
      </p:sp>
      <p:sp>
        <p:nvSpPr>
          <p:cNvPr id="713" name="Google Shape;713;p43"/>
          <p:cNvSpPr/>
          <p:nvPr/>
        </p:nvSpPr>
        <p:spPr>
          <a:xfrm>
            <a:off x="5702250" y="3050975"/>
            <a:ext cx="885900" cy="12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Vehicle</a:t>
            </a:r>
            <a:r>
              <a:rPr lang="en" sz="700"/>
              <a:t> Position</a:t>
            </a:r>
            <a:endParaRPr sz="700"/>
          </a:p>
        </p:txBody>
      </p:sp>
      <p:cxnSp>
        <p:nvCxnSpPr>
          <p:cNvPr id="714" name="Google Shape;714;p43"/>
          <p:cNvCxnSpPr>
            <a:stCxn id="713" idx="0"/>
          </p:cNvCxnSpPr>
          <p:nvPr/>
        </p:nvCxnSpPr>
        <p:spPr>
          <a:xfrm flipH="1" rot="10800000">
            <a:off x="6145200" y="2702975"/>
            <a:ext cx="97800" cy="348000"/>
          </a:xfrm>
          <a:prstGeom prst="straightConnector1">
            <a:avLst/>
          </a:prstGeom>
          <a:noFill/>
          <a:ln cap="flat" cmpd="sng" w="9525">
            <a:solidFill>
              <a:schemeClr val="dk2"/>
            </a:solidFill>
            <a:prstDash val="solid"/>
            <a:round/>
            <a:headEnd len="med" w="med" type="none"/>
            <a:tailEnd len="med" w="med" type="triangle"/>
          </a:ln>
        </p:spPr>
      </p:cxnSp>
      <p:sp>
        <p:nvSpPr>
          <p:cNvPr id="715" name="Google Shape;715;p43"/>
          <p:cNvSpPr/>
          <p:nvPr/>
        </p:nvSpPr>
        <p:spPr>
          <a:xfrm>
            <a:off x="4572000" y="1655750"/>
            <a:ext cx="972300" cy="277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Detected Objects gridmap</a:t>
            </a:r>
            <a:endParaRPr sz="700"/>
          </a:p>
        </p:txBody>
      </p:sp>
      <p:cxnSp>
        <p:nvCxnSpPr>
          <p:cNvPr id="716" name="Google Shape;716;p43"/>
          <p:cNvCxnSpPr>
            <a:stCxn id="715" idx="2"/>
          </p:cNvCxnSpPr>
          <p:nvPr/>
        </p:nvCxnSpPr>
        <p:spPr>
          <a:xfrm>
            <a:off x="5058150" y="1933250"/>
            <a:ext cx="789000" cy="195600"/>
          </a:xfrm>
          <a:prstGeom prst="straightConnector1">
            <a:avLst/>
          </a:prstGeom>
          <a:noFill/>
          <a:ln cap="flat" cmpd="sng" w="9525">
            <a:solidFill>
              <a:schemeClr val="dk2"/>
            </a:solidFill>
            <a:prstDash val="solid"/>
            <a:round/>
            <a:headEnd len="med" w="med" type="none"/>
            <a:tailEnd len="med" w="med" type="triangle"/>
          </a:ln>
        </p:spPr>
      </p:cxnSp>
      <p:cxnSp>
        <p:nvCxnSpPr>
          <p:cNvPr id="717" name="Google Shape;717;p43"/>
          <p:cNvCxnSpPr>
            <a:stCxn id="715" idx="3"/>
          </p:cNvCxnSpPr>
          <p:nvPr/>
        </p:nvCxnSpPr>
        <p:spPr>
          <a:xfrm flipH="1" rot="10800000">
            <a:off x="5544300" y="1761200"/>
            <a:ext cx="311700" cy="33300"/>
          </a:xfrm>
          <a:prstGeom prst="straightConnector1">
            <a:avLst/>
          </a:prstGeom>
          <a:noFill/>
          <a:ln cap="flat" cmpd="sng" w="9525">
            <a:solidFill>
              <a:schemeClr val="dk2"/>
            </a:solidFill>
            <a:prstDash val="solid"/>
            <a:round/>
            <a:headEnd len="med" w="med" type="none"/>
            <a:tailEnd len="med" w="med" type="triangle"/>
          </a:ln>
        </p:spPr>
      </p:cxnSp>
      <p:sp>
        <p:nvSpPr>
          <p:cNvPr id="718" name="Google Shape;718;p43"/>
          <p:cNvSpPr/>
          <p:nvPr/>
        </p:nvSpPr>
        <p:spPr>
          <a:xfrm>
            <a:off x="2717375" y="2010850"/>
            <a:ext cx="972300" cy="39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Detected Objects with </a:t>
            </a:r>
            <a:endParaRPr sz="800"/>
          </a:p>
          <a:p>
            <a:pPr indent="0" lvl="0" marL="0" rtl="0" algn="ctr">
              <a:spcBef>
                <a:spcPts val="0"/>
              </a:spcBef>
              <a:spcAft>
                <a:spcPts val="0"/>
              </a:spcAft>
              <a:buNone/>
            </a:pPr>
            <a:r>
              <a:rPr lang="en" sz="800"/>
              <a:t>Bounding Box</a:t>
            </a:r>
            <a:endParaRPr sz="800"/>
          </a:p>
        </p:txBody>
      </p:sp>
      <p:cxnSp>
        <p:nvCxnSpPr>
          <p:cNvPr id="719" name="Google Shape;719;p43"/>
          <p:cNvCxnSpPr>
            <a:stCxn id="718" idx="2"/>
          </p:cNvCxnSpPr>
          <p:nvPr/>
        </p:nvCxnSpPr>
        <p:spPr>
          <a:xfrm flipH="1">
            <a:off x="2542925" y="2402350"/>
            <a:ext cx="660600" cy="483000"/>
          </a:xfrm>
          <a:prstGeom prst="straightConnector1">
            <a:avLst/>
          </a:prstGeom>
          <a:noFill/>
          <a:ln cap="flat" cmpd="sng" w="9525">
            <a:solidFill>
              <a:schemeClr val="dk2"/>
            </a:solidFill>
            <a:prstDash val="solid"/>
            <a:round/>
            <a:headEnd len="med" w="med" type="none"/>
            <a:tailEnd len="med" w="med" type="triangle"/>
          </a:ln>
        </p:spPr>
      </p:cxnSp>
      <p:cxnSp>
        <p:nvCxnSpPr>
          <p:cNvPr id="720" name="Google Shape;720;p43"/>
          <p:cNvCxnSpPr>
            <a:stCxn id="718" idx="2"/>
          </p:cNvCxnSpPr>
          <p:nvPr/>
        </p:nvCxnSpPr>
        <p:spPr>
          <a:xfrm flipH="1">
            <a:off x="2955725" y="2402350"/>
            <a:ext cx="247800" cy="496500"/>
          </a:xfrm>
          <a:prstGeom prst="straightConnector1">
            <a:avLst/>
          </a:prstGeom>
          <a:noFill/>
          <a:ln cap="flat" cmpd="sng" w="9525">
            <a:solidFill>
              <a:schemeClr val="dk2"/>
            </a:solidFill>
            <a:prstDash val="solid"/>
            <a:round/>
            <a:headEnd len="med" w="med" type="none"/>
            <a:tailEnd len="med" w="med" type="triangle"/>
          </a:ln>
        </p:spPr>
      </p:cxnSp>
      <p:cxnSp>
        <p:nvCxnSpPr>
          <p:cNvPr id="721" name="Google Shape;721;p43"/>
          <p:cNvCxnSpPr>
            <a:stCxn id="718" idx="2"/>
          </p:cNvCxnSpPr>
          <p:nvPr/>
        </p:nvCxnSpPr>
        <p:spPr>
          <a:xfrm flipH="1">
            <a:off x="2311625" y="2402350"/>
            <a:ext cx="891900" cy="464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Dynamic Camera GridMap using Prolients tracking on Tomcar</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732" name="Google Shape;732;p45"/>
          <p:cNvSpPr txBox="1"/>
          <p:nvPr/>
        </p:nvSpPr>
        <p:spPr>
          <a:xfrm>
            <a:off x="204375" y="994900"/>
            <a:ext cx="41265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Static Fusion</a:t>
            </a:r>
            <a:r>
              <a:rPr b="1" lang="en" sz="1200" u="sng">
                <a:solidFill>
                  <a:schemeClr val="dk2"/>
                </a:solidFill>
              </a:rPr>
              <a:t> Package </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Implements static sensor fusion by combining data from the map server, lidar gridmaps, and RGB camera gridmaps.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Generates a fused static gridmap that includes four layers: occupied, free, combined, and unknown.</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Integrates the individual gridmaps to create a comprehensive static representation of the environment.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Assigns specific cost values within the gridmap representation:</a:t>
            </a:r>
            <a:endParaRPr sz="1200">
              <a:solidFill>
                <a:schemeClr val="dk2"/>
              </a:solidFill>
            </a:endParaRPr>
          </a:p>
          <a:p>
            <a:pPr indent="-304800" lvl="1" marL="1371600" rtl="0" algn="l">
              <a:spcBef>
                <a:spcPts val="0"/>
              </a:spcBef>
              <a:spcAft>
                <a:spcPts val="0"/>
              </a:spcAft>
              <a:buClr>
                <a:schemeClr val="dk2"/>
              </a:buClr>
              <a:buSzPts val="1200"/>
              <a:buChar char="○"/>
            </a:pPr>
            <a:r>
              <a:rPr lang="en" sz="1200">
                <a:solidFill>
                  <a:schemeClr val="dk2"/>
                </a:solidFill>
              </a:rPr>
              <a:t>'Occupied' cells are given a value of 255.</a:t>
            </a:r>
            <a:endParaRPr sz="1200">
              <a:solidFill>
                <a:schemeClr val="dk2"/>
              </a:solidFill>
            </a:endParaRPr>
          </a:p>
          <a:p>
            <a:pPr indent="-304800" lvl="1" marL="1371600" rtl="0" algn="l">
              <a:spcBef>
                <a:spcPts val="0"/>
              </a:spcBef>
              <a:spcAft>
                <a:spcPts val="0"/>
              </a:spcAft>
              <a:buClr>
                <a:schemeClr val="dk2"/>
              </a:buClr>
              <a:buSzPts val="1200"/>
              <a:buChar char="○"/>
            </a:pPr>
            <a:r>
              <a:rPr lang="en" sz="1200">
                <a:solidFill>
                  <a:schemeClr val="dk2"/>
                </a:solidFill>
              </a:rPr>
              <a:t>'Free' cells are assigned a value of 0.</a:t>
            </a:r>
            <a:endParaRPr sz="1200">
              <a:solidFill>
                <a:schemeClr val="dk2"/>
              </a:solidFill>
            </a:endParaRPr>
          </a:p>
          <a:p>
            <a:pPr indent="-304800" lvl="1" marL="1371600" rtl="0" algn="l">
              <a:spcBef>
                <a:spcPts val="0"/>
              </a:spcBef>
              <a:spcAft>
                <a:spcPts val="0"/>
              </a:spcAft>
              <a:buClr>
                <a:schemeClr val="dk2"/>
              </a:buClr>
              <a:buSzPts val="1200"/>
              <a:buChar char="○"/>
            </a:pPr>
            <a:r>
              <a:rPr lang="en" sz="1200">
                <a:solidFill>
                  <a:schemeClr val="dk2"/>
                </a:solidFill>
              </a:rPr>
              <a:t>'Unknown' cells are assigned a value of 150.</a:t>
            </a:r>
            <a:endParaRPr sz="1200">
              <a:solidFill>
                <a:schemeClr val="dk2"/>
              </a:solidFill>
            </a:endParaRPr>
          </a:p>
          <a:p>
            <a:pPr indent="-304800" lvl="1" marL="1371600" rtl="0" algn="l">
              <a:spcBef>
                <a:spcPts val="0"/>
              </a:spcBef>
              <a:spcAft>
                <a:spcPts val="0"/>
              </a:spcAft>
              <a:buClr>
                <a:schemeClr val="dk2"/>
              </a:buClr>
              <a:buSzPts val="1200"/>
              <a:buChar char="○"/>
            </a:pPr>
            <a:r>
              <a:rPr lang="en" sz="1200">
                <a:solidFill>
                  <a:schemeClr val="dk2"/>
                </a:solidFill>
              </a:rPr>
              <a:t>Cells without a specific meaning are given a value of -1.</a:t>
            </a:r>
            <a:endParaRPr sz="1200">
              <a:solidFill>
                <a:schemeClr val="dk2"/>
              </a:solidFill>
            </a:endParaRPr>
          </a:p>
          <a:p>
            <a:pPr indent="0" lvl="0" marL="91440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grpSp>
        <p:nvGrpSpPr>
          <p:cNvPr id="733" name="Google Shape;733;p45"/>
          <p:cNvGrpSpPr/>
          <p:nvPr/>
        </p:nvGrpSpPr>
        <p:grpSpPr>
          <a:xfrm>
            <a:off x="5084619" y="1125052"/>
            <a:ext cx="3455229" cy="3635184"/>
            <a:chOff x="5084619" y="1125052"/>
            <a:chExt cx="3455229" cy="3635184"/>
          </a:xfrm>
        </p:grpSpPr>
        <p:grpSp>
          <p:nvGrpSpPr>
            <p:cNvPr id="734" name="Google Shape;734;p45"/>
            <p:cNvGrpSpPr/>
            <p:nvPr/>
          </p:nvGrpSpPr>
          <p:grpSpPr>
            <a:xfrm>
              <a:off x="5084619" y="1125052"/>
              <a:ext cx="3455229" cy="3635184"/>
              <a:chOff x="5084619" y="1125052"/>
              <a:chExt cx="3455229" cy="3635184"/>
            </a:xfrm>
          </p:grpSpPr>
          <p:sp>
            <p:nvSpPr>
              <p:cNvPr id="735" name="Google Shape;735;p45"/>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 name="Google Shape;736;p45"/>
              <p:cNvGrpSpPr/>
              <p:nvPr/>
            </p:nvGrpSpPr>
            <p:grpSpPr>
              <a:xfrm>
                <a:off x="7748199" y="2003922"/>
                <a:ext cx="759027" cy="787986"/>
                <a:chOff x="5214448" y="3130942"/>
                <a:chExt cx="1068600" cy="1068600"/>
              </a:xfrm>
            </p:grpSpPr>
            <p:sp>
              <p:nvSpPr>
                <p:cNvPr id="737" name="Google Shape;737;p45"/>
                <p:cNvSpPr/>
                <p:nvPr/>
              </p:nvSpPr>
              <p:spPr>
                <a:xfrm>
                  <a:off x="5214448" y="3130942"/>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txBox="1"/>
                <p:nvPr/>
              </p:nvSpPr>
              <p:spPr>
                <a:xfrm>
                  <a:off x="5367375" y="3299167"/>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739" name="Google Shape;739;p45"/>
              <p:cNvGrpSpPr/>
              <p:nvPr/>
            </p:nvGrpSpPr>
            <p:grpSpPr>
              <a:xfrm>
                <a:off x="7780822" y="2906420"/>
                <a:ext cx="759027" cy="787986"/>
                <a:chOff x="5214448" y="3234278"/>
                <a:chExt cx="1068600" cy="1068600"/>
              </a:xfrm>
            </p:grpSpPr>
            <p:sp>
              <p:nvSpPr>
                <p:cNvPr id="740" name="Google Shape;740;p4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5"/>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742" name="Google Shape;742;p45"/>
              <p:cNvGrpSpPr/>
              <p:nvPr/>
            </p:nvGrpSpPr>
            <p:grpSpPr>
              <a:xfrm>
                <a:off x="7299476" y="3686424"/>
                <a:ext cx="759027" cy="787986"/>
                <a:chOff x="5107170" y="3337614"/>
                <a:chExt cx="1068600" cy="1068600"/>
              </a:xfrm>
            </p:grpSpPr>
            <p:sp>
              <p:nvSpPr>
                <p:cNvPr id="743" name="Google Shape;743;p45"/>
                <p:cNvSpPr/>
                <p:nvPr/>
              </p:nvSpPr>
              <p:spPr>
                <a:xfrm>
                  <a:off x="5107170" y="3337614"/>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5"/>
                <p:cNvSpPr txBox="1"/>
                <p:nvPr/>
              </p:nvSpPr>
              <p:spPr>
                <a:xfrm>
                  <a:off x="5260096" y="3505840"/>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Fusion</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Pluginlib</a:t>
                  </a:r>
                  <a:endParaRPr b="1" sz="700">
                    <a:solidFill>
                      <a:srgbClr val="FFFFFF"/>
                    </a:solidFill>
                    <a:latin typeface="Roboto"/>
                    <a:ea typeface="Roboto"/>
                    <a:cs typeface="Roboto"/>
                    <a:sym typeface="Roboto"/>
                  </a:endParaRPr>
                </a:p>
              </p:txBody>
            </p:sp>
          </p:grpSp>
          <p:grpSp>
            <p:nvGrpSpPr>
              <p:cNvPr id="745" name="Google Shape;745;p45"/>
              <p:cNvGrpSpPr/>
              <p:nvPr/>
            </p:nvGrpSpPr>
            <p:grpSpPr>
              <a:xfrm>
                <a:off x="6371243" y="1125052"/>
                <a:ext cx="759027" cy="787986"/>
                <a:chOff x="5214448" y="3234278"/>
                <a:chExt cx="1068600" cy="1068600"/>
              </a:xfrm>
            </p:grpSpPr>
            <p:sp>
              <p:nvSpPr>
                <p:cNvPr id="746" name="Google Shape;746;p4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Sensors</a:t>
                  </a:r>
                  <a:endParaRPr b="1" sz="700">
                    <a:solidFill>
                      <a:srgbClr val="FFFFFF"/>
                    </a:solidFill>
                    <a:latin typeface="Roboto"/>
                    <a:ea typeface="Roboto"/>
                    <a:cs typeface="Roboto"/>
                    <a:sym typeface="Roboto"/>
                  </a:endParaRPr>
                </a:p>
              </p:txBody>
            </p:sp>
          </p:grpSp>
          <p:grpSp>
            <p:nvGrpSpPr>
              <p:cNvPr id="748" name="Google Shape;748;p45"/>
              <p:cNvGrpSpPr/>
              <p:nvPr/>
            </p:nvGrpSpPr>
            <p:grpSpPr>
              <a:xfrm>
                <a:off x="6431271" y="3914546"/>
                <a:ext cx="860330" cy="845690"/>
                <a:chOff x="5214448" y="3234278"/>
                <a:chExt cx="1068600" cy="1068600"/>
              </a:xfrm>
            </p:grpSpPr>
            <p:sp>
              <p:nvSpPr>
                <p:cNvPr id="749" name="Google Shape;749;p4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751" name="Google Shape;751;p45"/>
              <p:cNvGrpSpPr/>
              <p:nvPr/>
            </p:nvGrpSpPr>
            <p:grpSpPr>
              <a:xfrm>
                <a:off x="7246503" y="1345220"/>
                <a:ext cx="759027" cy="787986"/>
                <a:chOff x="5214448" y="3234278"/>
                <a:chExt cx="1068600" cy="1068600"/>
              </a:xfrm>
            </p:grpSpPr>
            <p:sp>
              <p:nvSpPr>
                <p:cNvPr id="752" name="Google Shape;752;p4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754" name="Google Shape;754;p45"/>
              <p:cNvGrpSpPr/>
              <p:nvPr/>
            </p:nvGrpSpPr>
            <p:grpSpPr>
              <a:xfrm>
                <a:off x="6071925" y="2153023"/>
                <a:ext cx="1578931" cy="1575353"/>
                <a:chOff x="3481351" y="1521944"/>
                <a:chExt cx="2173938" cy="2173800"/>
              </a:xfrm>
            </p:grpSpPr>
            <p:sp>
              <p:nvSpPr>
                <p:cNvPr id="755" name="Google Shape;755;p45"/>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5"/>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757" name="Google Shape;757;p45"/>
              <p:cNvGrpSpPr/>
              <p:nvPr/>
            </p:nvGrpSpPr>
            <p:grpSpPr>
              <a:xfrm>
                <a:off x="5533471" y="3581371"/>
                <a:ext cx="860330" cy="845690"/>
                <a:chOff x="5214448" y="3234278"/>
                <a:chExt cx="1068600" cy="1068600"/>
              </a:xfrm>
            </p:grpSpPr>
            <p:sp>
              <p:nvSpPr>
                <p:cNvPr id="758" name="Google Shape;758;p4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760" name="Google Shape;760;p45"/>
              <p:cNvGrpSpPr/>
              <p:nvPr/>
            </p:nvGrpSpPr>
            <p:grpSpPr>
              <a:xfrm>
                <a:off x="5084619" y="2577021"/>
                <a:ext cx="955251" cy="845690"/>
                <a:chOff x="5177526" y="3234278"/>
                <a:chExt cx="1186500" cy="1068600"/>
              </a:xfrm>
            </p:grpSpPr>
            <p:sp>
              <p:nvSpPr>
                <p:cNvPr id="761" name="Google Shape;761;p4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5"/>
                <p:cNvSpPr txBox="1"/>
                <p:nvPr/>
              </p:nvSpPr>
              <p:spPr>
                <a:xfrm>
                  <a:off x="5177526" y="3402497"/>
                  <a:ext cx="11865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Filter &amp; Fusion</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763" name="Google Shape;763;p45"/>
              <p:cNvGrpSpPr/>
              <p:nvPr/>
            </p:nvGrpSpPr>
            <p:grpSpPr>
              <a:xfrm>
                <a:off x="5394696" y="1572671"/>
                <a:ext cx="860330" cy="845690"/>
                <a:chOff x="5214448" y="3234278"/>
                <a:chExt cx="1068600" cy="1068600"/>
              </a:xfrm>
            </p:grpSpPr>
            <p:sp>
              <p:nvSpPr>
                <p:cNvPr id="764" name="Google Shape;764;p45"/>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5"/>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766" name="Google Shape;766;p45"/>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767" name="Google Shape;767;p45"/>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grpSp>
          <p:nvGrpSpPr>
            <p:cNvPr id="768" name="Google Shape;768;p45"/>
            <p:cNvGrpSpPr/>
            <p:nvPr/>
          </p:nvGrpSpPr>
          <p:grpSpPr>
            <a:xfrm>
              <a:off x="7278723" y="3627531"/>
              <a:ext cx="860255" cy="893065"/>
              <a:chOff x="4487877" y="5451303"/>
              <a:chExt cx="1211114" cy="1211100"/>
            </a:xfrm>
          </p:grpSpPr>
          <p:sp>
            <p:nvSpPr>
              <p:cNvPr id="769" name="Google Shape;769;p45"/>
              <p:cNvSpPr/>
              <p:nvPr/>
            </p:nvSpPr>
            <p:spPr>
              <a:xfrm>
                <a:off x="4487891" y="5451303"/>
                <a:ext cx="1211100" cy="12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5"/>
              <p:cNvSpPr txBox="1"/>
              <p:nvPr/>
            </p:nvSpPr>
            <p:spPr>
              <a:xfrm>
                <a:off x="4487877" y="5665640"/>
                <a:ext cx="1211100" cy="79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Roboto"/>
                    <a:ea typeface="Roboto"/>
                    <a:cs typeface="Roboto"/>
                    <a:sym typeface="Roboto"/>
                  </a:rPr>
                  <a:t>Static</a:t>
                </a:r>
                <a:endParaRPr b="1" sz="1200">
                  <a:solidFill>
                    <a:schemeClr val="lt1"/>
                  </a:solidFill>
                  <a:latin typeface="Roboto"/>
                  <a:ea typeface="Roboto"/>
                  <a:cs typeface="Roboto"/>
                  <a:sym typeface="Roboto"/>
                </a:endParaRPr>
              </a:p>
              <a:p>
                <a:pPr indent="0" lvl="0" marL="0" rtl="0" algn="ctr">
                  <a:lnSpc>
                    <a:spcPct val="115000"/>
                  </a:lnSpc>
                  <a:spcBef>
                    <a:spcPts val="0"/>
                  </a:spcBef>
                  <a:spcAft>
                    <a:spcPts val="0"/>
                  </a:spcAft>
                  <a:buNone/>
                </a:pPr>
                <a:r>
                  <a:rPr b="1" lang="en" sz="1200">
                    <a:solidFill>
                      <a:schemeClr val="lt1"/>
                    </a:solidFill>
                    <a:latin typeface="Roboto"/>
                    <a:ea typeface="Roboto"/>
                    <a:cs typeface="Roboto"/>
                    <a:sym typeface="Roboto"/>
                  </a:rPr>
                  <a:t>Fusion</a:t>
                </a:r>
                <a:endParaRPr b="1" sz="1200">
                  <a:solidFill>
                    <a:schemeClr val="lt1"/>
                  </a:solidFill>
                  <a:latin typeface="Roboto"/>
                  <a:ea typeface="Roboto"/>
                  <a:cs typeface="Roboto"/>
                  <a:sym typeface="Roboto"/>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Static Fusion GridMap</a:t>
            </a:r>
            <a:endParaRPr/>
          </a:p>
        </p:txBody>
      </p:sp>
      <p:pic>
        <p:nvPicPr>
          <p:cNvPr id="776" name="Google Shape;776;p46"/>
          <p:cNvPicPr preferRelativeResize="0"/>
          <p:nvPr/>
        </p:nvPicPr>
        <p:blipFill>
          <a:blip r:embed="rId3">
            <a:alphaModFix/>
          </a:blip>
          <a:stretch>
            <a:fillRect/>
          </a:stretch>
        </p:blipFill>
        <p:spPr>
          <a:xfrm>
            <a:off x="928913" y="1120150"/>
            <a:ext cx="7286180" cy="38209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0" name="Shape 780"/>
        <p:cNvGrpSpPr/>
        <p:nvPr/>
      </p:nvGrpSpPr>
      <p:grpSpPr>
        <a:xfrm>
          <a:off x="0" y="0"/>
          <a:ext cx="0" cy="0"/>
          <a:chOff x="0" y="0"/>
          <a:chExt cx="0" cy="0"/>
        </a:xfrm>
      </p:grpSpPr>
      <p:sp>
        <p:nvSpPr>
          <p:cNvPr id="781" name="Google Shape;78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Static Fusion GridMap</a:t>
            </a:r>
            <a:endParaRPr/>
          </a:p>
        </p:txBody>
      </p:sp>
      <p:pic>
        <p:nvPicPr>
          <p:cNvPr id="782" name="Google Shape;782;p47"/>
          <p:cNvPicPr preferRelativeResize="0"/>
          <p:nvPr/>
        </p:nvPicPr>
        <p:blipFill>
          <a:blip r:embed="rId3">
            <a:alphaModFix/>
          </a:blip>
          <a:stretch>
            <a:fillRect/>
          </a:stretch>
        </p:blipFill>
        <p:spPr>
          <a:xfrm>
            <a:off x="928913" y="1070725"/>
            <a:ext cx="7286180" cy="38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6" name="Shape 786"/>
        <p:cNvGrpSpPr/>
        <p:nvPr/>
      </p:nvGrpSpPr>
      <p:grpSpPr>
        <a:xfrm>
          <a:off x="0" y="0"/>
          <a:ext cx="0" cy="0"/>
          <a:chOff x="0" y="0"/>
          <a:chExt cx="0" cy="0"/>
        </a:xfrm>
      </p:grpSpPr>
      <p:sp>
        <p:nvSpPr>
          <p:cNvPr id="787" name="Google Shape;787;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 Static Fusion GridMap</a:t>
            </a:r>
            <a:endParaRPr/>
          </a:p>
        </p:txBody>
      </p:sp>
      <p:pic>
        <p:nvPicPr>
          <p:cNvPr id="788" name="Google Shape;788;p48"/>
          <p:cNvPicPr preferRelativeResize="0"/>
          <p:nvPr/>
        </p:nvPicPr>
        <p:blipFill>
          <a:blip r:embed="rId3">
            <a:alphaModFix/>
          </a:blip>
          <a:stretch>
            <a:fillRect/>
          </a:stretch>
        </p:blipFill>
        <p:spPr>
          <a:xfrm>
            <a:off x="928913" y="1017725"/>
            <a:ext cx="7286180"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Static Fusion GridMap</a:t>
            </a:r>
            <a:endParaRPr/>
          </a:p>
        </p:txBody>
      </p:sp>
      <p:sp>
        <p:nvSpPr>
          <p:cNvPr id="794" name="Google Shape;794;p49"/>
          <p:cNvSpPr txBox="1"/>
          <p:nvPr/>
        </p:nvSpPr>
        <p:spPr>
          <a:xfrm>
            <a:off x="204375" y="994900"/>
            <a:ext cx="6733800" cy="24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Probabilistic</a:t>
            </a:r>
            <a:r>
              <a:rPr b="1" lang="en" sz="1200" u="sng">
                <a:solidFill>
                  <a:schemeClr val="dk2"/>
                </a:solidFill>
              </a:rPr>
              <a:t> Fusion: LogOdds</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Integrated </a:t>
            </a:r>
            <a:r>
              <a:rPr lang="en" sz="1200">
                <a:solidFill>
                  <a:schemeClr val="dk2"/>
                </a:solidFill>
              </a:rPr>
              <a:t>probabilistic</a:t>
            </a:r>
            <a:r>
              <a:rPr lang="en" sz="1200">
                <a:solidFill>
                  <a:schemeClr val="dk2"/>
                </a:solidFill>
              </a:rPr>
              <a:t> fusion algorithm “LogOdds” with the framework </a:t>
            </a:r>
            <a:r>
              <a:rPr lang="en" sz="1200">
                <a:solidFill>
                  <a:schemeClr val="dk2"/>
                </a:solidFill>
              </a:rPr>
              <a:t>along</a:t>
            </a:r>
            <a:r>
              <a:rPr lang="en" sz="1200">
                <a:solidFill>
                  <a:schemeClr val="dk2"/>
                </a:solidFill>
              </a:rPr>
              <a:t> with logical OR and Logical AND methods.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Fusion method can be used by setting parameter “static_fusion_gridmap_node/fusion” with value “LOGODDS_PROB”</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This method uses the sensor-level logodds values converted to </a:t>
            </a:r>
            <a:r>
              <a:rPr lang="en" sz="1200">
                <a:solidFill>
                  <a:schemeClr val="dk2"/>
                </a:solidFill>
              </a:rPr>
              <a:t>probability</a:t>
            </a:r>
            <a:r>
              <a:rPr lang="en" sz="1200">
                <a:solidFill>
                  <a:schemeClr val="dk2"/>
                </a:solidFill>
              </a:rPr>
              <a:t> using the equation </a:t>
            </a:r>
            <a:endParaRPr sz="1200">
              <a:solidFill>
                <a:schemeClr val="dk2"/>
              </a:solidFill>
            </a:endParaRPr>
          </a:p>
          <a:p>
            <a:pPr indent="-304800" lvl="1" marL="1371600" rtl="0" algn="l">
              <a:lnSpc>
                <a:spcPct val="115000"/>
              </a:lnSpc>
              <a:spcBef>
                <a:spcPts val="0"/>
              </a:spcBef>
              <a:spcAft>
                <a:spcPts val="0"/>
              </a:spcAft>
              <a:buClr>
                <a:schemeClr val="dk2"/>
              </a:buClr>
              <a:buSzPts val="1200"/>
              <a:buChar char="○"/>
            </a:pPr>
            <a:r>
              <a:rPr lang="en" sz="1100">
                <a:solidFill>
                  <a:schemeClr val="dk1"/>
                </a:solidFill>
                <a:latin typeface="Cambria"/>
                <a:ea typeface="Cambria"/>
                <a:cs typeface="Cambria"/>
                <a:sym typeface="Cambria"/>
              </a:rPr>
              <a:t>P_occupied  	= (exp ^ logodds) / (1 +(exp ^ logodds))</a:t>
            </a:r>
            <a:endParaRPr sz="1100">
              <a:solidFill>
                <a:schemeClr val="dk1"/>
              </a:solidFill>
              <a:latin typeface="Cambria"/>
              <a:ea typeface="Cambria"/>
              <a:cs typeface="Cambria"/>
              <a:sym typeface="Cambria"/>
            </a:endParaRPr>
          </a:p>
          <a:p>
            <a:pPr indent="-298450" lvl="1" marL="1371600" rtl="0" algn="l">
              <a:lnSpc>
                <a:spcPct val="115000"/>
              </a:lnSpc>
              <a:spcBef>
                <a:spcPts val="0"/>
              </a:spcBef>
              <a:spcAft>
                <a:spcPts val="0"/>
              </a:spcAft>
              <a:buClr>
                <a:schemeClr val="dk1"/>
              </a:buClr>
              <a:buSzPts val="1100"/>
              <a:buFont typeface="Cambria"/>
              <a:buChar char="○"/>
            </a:pPr>
            <a:r>
              <a:rPr lang="en" sz="1100">
                <a:solidFill>
                  <a:schemeClr val="dk1"/>
                </a:solidFill>
                <a:latin typeface="Cambria"/>
                <a:ea typeface="Cambria"/>
                <a:cs typeface="Cambria"/>
                <a:sym typeface="Cambria"/>
              </a:rPr>
              <a:t>P_free		= 1- P_occupied</a:t>
            </a:r>
            <a:endParaRPr sz="1100">
              <a:solidFill>
                <a:schemeClr val="dk1"/>
              </a:solidFill>
              <a:latin typeface="Cambria"/>
              <a:ea typeface="Cambria"/>
              <a:cs typeface="Cambria"/>
              <a:sym typeface="Cambria"/>
            </a:endParaRPr>
          </a:p>
          <a:p>
            <a:pPr indent="0" lvl="0" marL="0" rtl="0" algn="l">
              <a:spcBef>
                <a:spcPts val="0"/>
              </a:spcBef>
              <a:spcAft>
                <a:spcPts val="0"/>
              </a:spcAft>
              <a:buNone/>
            </a:pPr>
            <a:r>
              <a:t/>
            </a:r>
            <a:endParaRPr sz="12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 Static Fusion GridMap</a:t>
            </a:r>
            <a:endParaRPr/>
          </a:p>
        </p:txBody>
      </p:sp>
      <p:sp>
        <p:nvSpPr>
          <p:cNvPr id="800" name="Google Shape;800;p50"/>
          <p:cNvSpPr txBox="1"/>
          <p:nvPr>
            <p:ph type="title"/>
          </p:nvPr>
        </p:nvSpPr>
        <p:spPr>
          <a:xfrm>
            <a:off x="3183800" y="2782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Add images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Static Fusion GridMap</a:t>
            </a:r>
            <a:endParaRPr/>
          </a:p>
        </p:txBody>
      </p:sp>
      <p:sp>
        <p:nvSpPr>
          <p:cNvPr id="806" name="Google Shape;806;p51"/>
          <p:cNvSpPr txBox="1"/>
          <p:nvPr/>
        </p:nvSpPr>
        <p:spPr>
          <a:xfrm>
            <a:off x="204375" y="994900"/>
            <a:ext cx="85206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Evidential</a:t>
            </a:r>
            <a:r>
              <a:rPr b="1" lang="en" sz="1200" u="sng">
                <a:solidFill>
                  <a:schemeClr val="dk2"/>
                </a:solidFill>
              </a:rPr>
              <a:t> Fusion:</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Integrated evidential fusion algorithm using  “</a:t>
            </a:r>
            <a:r>
              <a:rPr lang="en" sz="1200">
                <a:solidFill>
                  <a:schemeClr val="dk2"/>
                </a:solidFill>
              </a:rPr>
              <a:t>Dempster</a:t>
            </a:r>
            <a:r>
              <a:rPr lang="en" sz="1200">
                <a:solidFill>
                  <a:schemeClr val="dk2"/>
                </a:solidFill>
              </a:rPr>
              <a:t> </a:t>
            </a:r>
            <a:r>
              <a:rPr lang="en" sz="1200">
                <a:solidFill>
                  <a:schemeClr val="dk2"/>
                </a:solidFill>
              </a:rPr>
              <a:t>Shafer</a:t>
            </a:r>
            <a:r>
              <a:rPr lang="en" sz="1200">
                <a:solidFill>
                  <a:schemeClr val="dk2"/>
                </a:solidFill>
              </a:rPr>
              <a:t>” rule of combination with the framework along with logical OR and Logical AND methods.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This method uses the sensor-level belief mass assignment function through BeliefMassFilter plugin for each sensor gridmap using the following equation which gives three layers of mass where λ </a:t>
            </a:r>
            <a:r>
              <a:rPr lang="en" sz="1200">
                <a:solidFill>
                  <a:schemeClr val="dk2"/>
                </a:solidFill>
              </a:rPr>
              <a:t>represents</a:t>
            </a:r>
            <a:r>
              <a:rPr lang="en" sz="1200">
                <a:solidFill>
                  <a:schemeClr val="dk2"/>
                </a:solidFill>
              </a:rPr>
              <a:t> confidence of sensor.</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In next stage Laser Scanner grid and Camera Grid are combined by Dempster shafer rule of combination using following equation </a:t>
            </a:r>
            <a:endParaRPr sz="1200">
              <a:solidFill>
                <a:schemeClr val="dk2"/>
              </a:solidFill>
            </a:endParaRPr>
          </a:p>
          <a:p>
            <a:pPr indent="0" lvl="0" marL="457200" rtl="0" algn="l">
              <a:spcBef>
                <a:spcPts val="0"/>
              </a:spcBef>
              <a:spcAft>
                <a:spcPts val="0"/>
              </a:spcAft>
              <a:buNone/>
            </a:pPr>
            <a:r>
              <a:t/>
            </a:r>
            <a:endParaRPr sz="1200">
              <a:solidFill>
                <a:schemeClr val="dk2"/>
              </a:solidFill>
            </a:endParaRPr>
          </a:p>
        </p:txBody>
      </p:sp>
      <p:pic>
        <p:nvPicPr>
          <p:cNvPr id="807" name="Google Shape;807;p51"/>
          <p:cNvPicPr preferRelativeResize="0"/>
          <p:nvPr/>
        </p:nvPicPr>
        <p:blipFill>
          <a:blip r:embed="rId3">
            <a:alphaModFix/>
          </a:blip>
          <a:stretch>
            <a:fillRect/>
          </a:stretch>
        </p:blipFill>
        <p:spPr>
          <a:xfrm>
            <a:off x="2806925" y="2627475"/>
            <a:ext cx="3210274" cy="813700"/>
          </a:xfrm>
          <a:prstGeom prst="rect">
            <a:avLst/>
          </a:prstGeom>
          <a:noFill/>
          <a:ln>
            <a:noFill/>
          </a:ln>
        </p:spPr>
      </p:pic>
      <p:pic>
        <p:nvPicPr>
          <p:cNvPr id="808" name="Google Shape;808;p51"/>
          <p:cNvPicPr preferRelativeResize="0"/>
          <p:nvPr/>
        </p:nvPicPr>
        <p:blipFill rotWithShape="1">
          <a:blip r:embed="rId4">
            <a:alphaModFix/>
          </a:blip>
          <a:srcRect b="0" l="0" r="0" t="58270"/>
          <a:stretch/>
        </p:blipFill>
        <p:spPr>
          <a:xfrm>
            <a:off x="753350" y="4140149"/>
            <a:ext cx="3458125" cy="813700"/>
          </a:xfrm>
          <a:prstGeom prst="rect">
            <a:avLst/>
          </a:prstGeom>
          <a:noFill/>
          <a:ln>
            <a:noFill/>
          </a:ln>
        </p:spPr>
      </p:pic>
      <p:pic>
        <p:nvPicPr>
          <p:cNvPr id="809" name="Google Shape;809;p51"/>
          <p:cNvPicPr preferRelativeResize="0"/>
          <p:nvPr/>
        </p:nvPicPr>
        <p:blipFill rotWithShape="1">
          <a:blip r:embed="rId4">
            <a:alphaModFix/>
          </a:blip>
          <a:srcRect b="36137" l="1319" r="-1319" t="22133"/>
          <a:stretch/>
        </p:blipFill>
        <p:spPr>
          <a:xfrm>
            <a:off x="4899925" y="4140149"/>
            <a:ext cx="3458125" cy="81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709000" cy="62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Requirements and Design</a:t>
            </a:r>
            <a:endParaRPr/>
          </a:p>
        </p:txBody>
      </p:sp>
      <p:sp>
        <p:nvSpPr>
          <p:cNvPr id="73" name="Google Shape;73;p16"/>
          <p:cNvSpPr/>
          <p:nvPr/>
        </p:nvSpPr>
        <p:spPr>
          <a:xfrm>
            <a:off x="314511" y="1770004"/>
            <a:ext cx="1752600" cy="61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2139241" y="1238005"/>
            <a:ext cx="3656400" cy="521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u="sng">
                <a:solidFill>
                  <a:schemeClr val="dk1"/>
                </a:solidFill>
                <a:latin typeface="Roboto"/>
                <a:ea typeface="Roboto"/>
                <a:cs typeface="Roboto"/>
                <a:sym typeface="Roboto"/>
              </a:rPr>
              <a:t>Requirements</a:t>
            </a:r>
            <a:endParaRPr sz="800">
              <a:solidFill>
                <a:schemeClr val="dk1"/>
              </a:solidFill>
              <a:latin typeface="Roboto"/>
              <a:ea typeface="Roboto"/>
              <a:cs typeface="Roboto"/>
              <a:sym typeface="Roboto"/>
            </a:endParaRPr>
          </a:p>
        </p:txBody>
      </p:sp>
      <p:sp>
        <p:nvSpPr>
          <p:cNvPr id="75" name="Google Shape;75;p16"/>
          <p:cNvSpPr/>
          <p:nvPr/>
        </p:nvSpPr>
        <p:spPr>
          <a:xfrm>
            <a:off x="313810" y="1229675"/>
            <a:ext cx="1752600" cy="52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 name="Google Shape;76;p16"/>
          <p:cNvSpPr/>
          <p:nvPr/>
        </p:nvSpPr>
        <p:spPr>
          <a:xfrm>
            <a:off x="5887783" y="1238011"/>
            <a:ext cx="3132900" cy="52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FFFFFF"/>
              </a:solidFill>
              <a:latin typeface="Roboto"/>
              <a:ea typeface="Roboto"/>
              <a:cs typeface="Roboto"/>
              <a:sym typeface="Roboto"/>
            </a:endParaRPr>
          </a:p>
        </p:txBody>
      </p:sp>
      <p:sp>
        <p:nvSpPr>
          <p:cNvPr id="77" name="Google Shape;77;p16"/>
          <p:cNvSpPr/>
          <p:nvPr/>
        </p:nvSpPr>
        <p:spPr>
          <a:xfrm>
            <a:off x="2139457" y="1774375"/>
            <a:ext cx="3656700" cy="6192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700">
                <a:solidFill>
                  <a:schemeClr val="dk1"/>
                </a:solidFill>
                <a:latin typeface="Roboto"/>
                <a:ea typeface="Roboto"/>
                <a:cs typeface="Roboto"/>
                <a:sym typeface="Roboto"/>
              </a:rPr>
              <a:t>The fusion framework should allow dynamic adjustments of parameters for optimal configuration settings and operational efficiency.</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700">
              <a:solidFill>
                <a:schemeClr val="dk1"/>
              </a:solidFill>
              <a:latin typeface="Roboto"/>
              <a:ea typeface="Roboto"/>
              <a:cs typeface="Roboto"/>
              <a:sym typeface="Roboto"/>
            </a:endParaRPr>
          </a:p>
        </p:txBody>
      </p:sp>
      <p:sp>
        <p:nvSpPr>
          <p:cNvPr id="78" name="Google Shape;78;p16"/>
          <p:cNvSpPr/>
          <p:nvPr/>
        </p:nvSpPr>
        <p:spPr>
          <a:xfrm>
            <a:off x="340844" y="1767746"/>
            <a:ext cx="2152500" cy="62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Parameter Adjustments</a:t>
            </a:r>
            <a:endParaRPr sz="1000">
              <a:solidFill>
                <a:srgbClr val="FFFFFF"/>
              </a:solidFill>
              <a:latin typeface="Roboto Medium"/>
              <a:ea typeface="Roboto Medium"/>
              <a:cs typeface="Roboto Medium"/>
              <a:sym typeface="Roboto Medium"/>
            </a:endParaRPr>
          </a:p>
        </p:txBody>
      </p:sp>
      <p:sp>
        <p:nvSpPr>
          <p:cNvPr id="79" name="Google Shape;79;p16"/>
          <p:cNvSpPr/>
          <p:nvPr/>
        </p:nvSpPr>
        <p:spPr>
          <a:xfrm>
            <a:off x="525399" y="1229675"/>
            <a:ext cx="1175400" cy="62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u="sng">
                <a:solidFill>
                  <a:srgbClr val="FFFFFF"/>
                </a:solidFill>
                <a:latin typeface="Roboto"/>
                <a:ea typeface="Roboto"/>
                <a:cs typeface="Roboto"/>
                <a:sym typeface="Roboto"/>
              </a:rPr>
              <a:t>Feature</a:t>
            </a:r>
            <a:endParaRPr b="1" sz="1500" u="sng">
              <a:solidFill>
                <a:srgbClr val="FFFFFF"/>
              </a:solidFill>
              <a:latin typeface="Roboto"/>
              <a:ea typeface="Roboto"/>
              <a:cs typeface="Roboto"/>
              <a:sym typeface="Roboto"/>
            </a:endParaRPr>
          </a:p>
        </p:txBody>
      </p:sp>
      <p:sp>
        <p:nvSpPr>
          <p:cNvPr id="80" name="Google Shape;80;p16"/>
          <p:cNvSpPr/>
          <p:nvPr/>
        </p:nvSpPr>
        <p:spPr>
          <a:xfrm>
            <a:off x="5881291" y="1229675"/>
            <a:ext cx="2620200" cy="62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500" u="sng">
                <a:solidFill>
                  <a:srgbClr val="FFFFFF"/>
                </a:solidFill>
                <a:latin typeface="Roboto"/>
                <a:ea typeface="Roboto"/>
                <a:cs typeface="Roboto"/>
                <a:sym typeface="Roboto"/>
              </a:rPr>
              <a:t>Requirement Analysis </a:t>
            </a:r>
            <a:endParaRPr b="1" sz="1500" u="sng">
              <a:solidFill>
                <a:srgbClr val="FFFFFF"/>
              </a:solidFill>
              <a:latin typeface="Roboto"/>
              <a:ea typeface="Roboto"/>
              <a:cs typeface="Roboto"/>
              <a:sym typeface="Roboto"/>
            </a:endParaRPr>
          </a:p>
        </p:txBody>
      </p:sp>
      <p:sp>
        <p:nvSpPr>
          <p:cNvPr id="81" name="Google Shape;81;p16"/>
          <p:cNvSpPr/>
          <p:nvPr/>
        </p:nvSpPr>
        <p:spPr>
          <a:xfrm>
            <a:off x="5887785" y="1770004"/>
            <a:ext cx="3132900" cy="6192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lt1"/>
                </a:solidFill>
                <a:latin typeface="Roboto"/>
                <a:ea typeface="Roboto"/>
                <a:cs typeface="Roboto"/>
                <a:sym typeface="Roboto"/>
              </a:rPr>
              <a:t>Dynamic changes to parameters such as inflation_radiu, and update_frequency,etc </a:t>
            </a:r>
            <a:endParaRPr sz="7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lt1"/>
              </a:solidFill>
              <a:latin typeface="Roboto"/>
              <a:ea typeface="Roboto"/>
              <a:cs typeface="Roboto"/>
              <a:sym typeface="Roboto"/>
            </a:endParaRPr>
          </a:p>
        </p:txBody>
      </p:sp>
      <p:sp>
        <p:nvSpPr>
          <p:cNvPr id="82" name="Google Shape;82;p16"/>
          <p:cNvSpPr/>
          <p:nvPr/>
        </p:nvSpPr>
        <p:spPr>
          <a:xfrm>
            <a:off x="311752" y="2411099"/>
            <a:ext cx="1752600" cy="61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2136698" y="2415469"/>
            <a:ext cx="3656700" cy="6192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dk1"/>
                </a:solidFill>
                <a:latin typeface="Roboto"/>
                <a:ea typeface="Roboto"/>
                <a:cs typeface="Roboto"/>
                <a:sym typeface="Roboto"/>
              </a:rPr>
              <a:t>The fusion framework should support a layered architecture approach for environment representation, leveraging the capabilities of the ROS 2 based libraries grid_map, RCEM and costmap_2d</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p:txBody>
      </p:sp>
      <p:sp>
        <p:nvSpPr>
          <p:cNvPr id="84" name="Google Shape;84;p16"/>
          <p:cNvSpPr/>
          <p:nvPr/>
        </p:nvSpPr>
        <p:spPr>
          <a:xfrm>
            <a:off x="338085" y="2408841"/>
            <a:ext cx="2152500" cy="62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Obstacle Detection and </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Avoidance</a:t>
            </a:r>
            <a:endParaRPr sz="1000">
              <a:solidFill>
                <a:srgbClr val="FFFFFF"/>
              </a:solidFill>
              <a:latin typeface="Roboto Medium"/>
              <a:ea typeface="Roboto Medium"/>
              <a:cs typeface="Roboto Medium"/>
              <a:sym typeface="Roboto Medium"/>
            </a:endParaRPr>
          </a:p>
        </p:txBody>
      </p:sp>
      <p:sp>
        <p:nvSpPr>
          <p:cNvPr id="85" name="Google Shape;85;p16"/>
          <p:cNvSpPr/>
          <p:nvPr/>
        </p:nvSpPr>
        <p:spPr>
          <a:xfrm>
            <a:off x="5885026" y="2411099"/>
            <a:ext cx="3132900" cy="6192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lt1"/>
                </a:solidFill>
                <a:latin typeface="Roboto"/>
                <a:ea typeface="Roboto"/>
                <a:cs typeface="Roboto"/>
                <a:sym typeface="Roboto"/>
              </a:rPr>
              <a:t>Occupied</a:t>
            </a:r>
            <a:r>
              <a:rPr lang="en" sz="700">
                <a:solidFill>
                  <a:schemeClr val="lt1"/>
                </a:solidFill>
                <a:latin typeface="Roboto"/>
                <a:ea typeface="Roboto"/>
                <a:cs typeface="Roboto"/>
                <a:sym typeface="Roboto"/>
              </a:rPr>
              <a:t>, Free, Combined and Inflated layers with the additional provision to create </a:t>
            </a:r>
            <a:r>
              <a:rPr lang="en" sz="700">
                <a:solidFill>
                  <a:schemeClr val="lt1"/>
                </a:solidFill>
                <a:latin typeface="Roboto"/>
                <a:ea typeface="Roboto"/>
                <a:cs typeface="Roboto"/>
                <a:sym typeface="Roboto"/>
              </a:rPr>
              <a:t>custom</a:t>
            </a:r>
            <a:r>
              <a:rPr lang="en" sz="700">
                <a:solidFill>
                  <a:schemeClr val="lt1"/>
                </a:solidFill>
                <a:latin typeface="Roboto"/>
                <a:ea typeface="Roboto"/>
                <a:cs typeface="Roboto"/>
                <a:sym typeface="Roboto"/>
              </a:rPr>
              <a:t> layers allows for a rich </a:t>
            </a:r>
            <a:r>
              <a:rPr lang="en" sz="700">
                <a:solidFill>
                  <a:schemeClr val="lt1"/>
                </a:solidFill>
                <a:latin typeface="Roboto"/>
                <a:ea typeface="Roboto"/>
                <a:cs typeface="Roboto"/>
                <a:sym typeface="Roboto"/>
              </a:rPr>
              <a:t>representation aiding obstacle detection and Avoidance</a:t>
            </a:r>
            <a:endParaRPr sz="7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lt1"/>
              </a:solidFill>
              <a:latin typeface="Roboto"/>
              <a:ea typeface="Roboto"/>
              <a:cs typeface="Roboto"/>
              <a:sym typeface="Roboto"/>
            </a:endParaRPr>
          </a:p>
        </p:txBody>
      </p:sp>
      <p:sp>
        <p:nvSpPr>
          <p:cNvPr id="86" name="Google Shape;86;p16"/>
          <p:cNvSpPr/>
          <p:nvPr/>
        </p:nvSpPr>
        <p:spPr>
          <a:xfrm>
            <a:off x="311752" y="3058793"/>
            <a:ext cx="1752600" cy="61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2136698" y="3063164"/>
            <a:ext cx="3656700" cy="6192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dk1"/>
                </a:solidFill>
                <a:latin typeface="Roboto"/>
                <a:ea typeface="Roboto"/>
                <a:cs typeface="Roboto"/>
                <a:sym typeface="Roboto"/>
              </a:rPr>
              <a:t>The framework should support real-time updates to the costmap to reflect the dynamic nature of the environment to facilitate effective navigation.</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p:txBody>
      </p:sp>
      <p:sp>
        <p:nvSpPr>
          <p:cNvPr id="88" name="Google Shape;88;p16"/>
          <p:cNvSpPr/>
          <p:nvPr/>
        </p:nvSpPr>
        <p:spPr>
          <a:xfrm>
            <a:off x="338085" y="3056535"/>
            <a:ext cx="2152500" cy="62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Real-Time Operation</a:t>
            </a:r>
            <a:endParaRPr sz="1000">
              <a:solidFill>
                <a:srgbClr val="FFFFFF"/>
              </a:solidFill>
              <a:latin typeface="Roboto Medium"/>
              <a:ea typeface="Roboto Medium"/>
              <a:cs typeface="Roboto Medium"/>
              <a:sym typeface="Roboto Medium"/>
            </a:endParaRPr>
          </a:p>
        </p:txBody>
      </p:sp>
      <p:sp>
        <p:nvSpPr>
          <p:cNvPr id="89" name="Google Shape;89;p16"/>
          <p:cNvSpPr/>
          <p:nvPr/>
        </p:nvSpPr>
        <p:spPr>
          <a:xfrm>
            <a:off x="5885026" y="3058793"/>
            <a:ext cx="3132900" cy="6192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lt1"/>
                </a:solidFill>
                <a:latin typeface="Roboto"/>
                <a:ea typeface="Roboto"/>
                <a:cs typeface="Roboto"/>
                <a:sym typeface="Roboto"/>
              </a:rPr>
              <a:t>Usage of the efficient GridMap C++ library as the foundation of this framework aids in real time advantages. Parameters such as update rate for each sensor map also aid in this regard.</a:t>
            </a:r>
            <a:endParaRPr sz="7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lt1"/>
              </a:solidFill>
              <a:latin typeface="Roboto"/>
              <a:ea typeface="Roboto"/>
              <a:cs typeface="Roboto"/>
              <a:sym typeface="Roboto"/>
            </a:endParaRPr>
          </a:p>
        </p:txBody>
      </p:sp>
      <p:sp>
        <p:nvSpPr>
          <p:cNvPr id="90" name="Google Shape;90;p16"/>
          <p:cNvSpPr/>
          <p:nvPr/>
        </p:nvSpPr>
        <p:spPr>
          <a:xfrm>
            <a:off x="311752" y="3713088"/>
            <a:ext cx="1752600" cy="61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2136698" y="3717458"/>
            <a:ext cx="3656700" cy="6192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dk1"/>
                </a:solidFill>
                <a:latin typeface="Roboto"/>
                <a:ea typeface="Roboto"/>
                <a:cs typeface="Roboto"/>
                <a:sym typeface="Roboto"/>
              </a:rPr>
              <a:t>The framework should be capable of saving the state of its costmap and loading it back when required, allowing for efficient map management.</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dk1"/>
              </a:solidFill>
              <a:latin typeface="Roboto"/>
              <a:ea typeface="Roboto"/>
              <a:cs typeface="Roboto"/>
              <a:sym typeface="Roboto"/>
            </a:endParaRPr>
          </a:p>
        </p:txBody>
      </p:sp>
      <p:sp>
        <p:nvSpPr>
          <p:cNvPr id="92" name="Google Shape;92;p16"/>
          <p:cNvSpPr/>
          <p:nvPr/>
        </p:nvSpPr>
        <p:spPr>
          <a:xfrm>
            <a:off x="338085" y="3710830"/>
            <a:ext cx="2152500" cy="62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Map Storage and</a:t>
            </a:r>
            <a:endParaRPr sz="10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Retrieval</a:t>
            </a:r>
            <a:endParaRPr sz="1000">
              <a:solidFill>
                <a:srgbClr val="FFFFFF"/>
              </a:solidFill>
              <a:latin typeface="Roboto Medium"/>
              <a:ea typeface="Roboto Medium"/>
              <a:cs typeface="Roboto Medium"/>
              <a:sym typeface="Roboto Medium"/>
            </a:endParaRPr>
          </a:p>
        </p:txBody>
      </p:sp>
      <p:sp>
        <p:nvSpPr>
          <p:cNvPr id="93" name="Google Shape;93;p16"/>
          <p:cNvSpPr/>
          <p:nvPr/>
        </p:nvSpPr>
        <p:spPr>
          <a:xfrm>
            <a:off x="5885026" y="3713088"/>
            <a:ext cx="3132900" cy="6192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lt1"/>
                </a:solidFill>
                <a:latin typeface="Roboto"/>
                <a:ea typeface="Roboto"/>
                <a:cs typeface="Roboto"/>
                <a:sym typeface="Roboto"/>
              </a:rPr>
              <a:t>A map server built on top of the extended map server that supports the storage and </a:t>
            </a:r>
            <a:r>
              <a:rPr lang="en" sz="700">
                <a:solidFill>
                  <a:schemeClr val="lt1"/>
                </a:solidFill>
                <a:latin typeface="Roboto"/>
                <a:ea typeface="Roboto"/>
                <a:cs typeface="Roboto"/>
                <a:sym typeface="Roboto"/>
              </a:rPr>
              <a:t>retrieval</a:t>
            </a:r>
            <a:r>
              <a:rPr lang="en" sz="700">
                <a:solidFill>
                  <a:schemeClr val="lt1"/>
                </a:solidFill>
                <a:latin typeface="Roboto"/>
                <a:ea typeface="Roboto"/>
                <a:cs typeface="Roboto"/>
                <a:sym typeface="Roboto"/>
              </a:rPr>
              <a:t> of gridmaps would aid in this regard.</a:t>
            </a:r>
            <a:endParaRPr sz="700">
              <a:solidFill>
                <a:schemeClr val="lt1"/>
              </a:solidFill>
              <a:latin typeface="Roboto"/>
              <a:ea typeface="Roboto"/>
              <a:cs typeface="Roboto"/>
              <a:sym typeface="Roboto"/>
            </a:endParaRPr>
          </a:p>
          <a:p>
            <a:pPr indent="0" lvl="0" marL="0" rtl="0" algn="l">
              <a:lnSpc>
                <a:spcPct val="115000"/>
              </a:lnSpc>
              <a:spcBef>
                <a:spcPts val="0"/>
              </a:spcBef>
              <a:spcAft>
                <a:spcPts val="0"/>
              </a:spcAft>
              <a:buNone/>
            </a:pPr>
            <a:r>
              <a:t/>
            </a:r>
            <a:endParaRPr sz="700">
              <a:solidFill>
                <a:schemeClr val="lt1"/>
              </a:solidFill>
              <a:latin typeface="Roboto"/>
              <a:ea typeface="Roboto"/>
              <a:cs typeface="Roboto"/>
              <a:sym typeface="Roboto"/>
            </a:endParaRPr>
          </a:p>
        </p:txBody>
      </p:sp>
      <p:sp>
        <p:nvSpPr>
          <p:cNvPr id="94" name="Google Shape;94;p16"/>
          <p:cNvSpPr/>
          <p:nvPr/>
        </p:nvSpPr>
        <p:spPr>
          <a:xfrm>
            <a:off x="311752" y="4373982"/>
            <a:ext cx="1752600" cy="61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6"/>
          <p:cNvSpPr/>
          <p:nvPr/>
        </p:nvSpPr>
        <p:spPr>
          <a:xfrm>
            <a:off x="2136698" y="4378352"/>
            <a:ext cx="3656700" cy="6192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dk1"/>
                </a:solidFill>
                <a:latin typeface="Roboto"/>
                <a:ea typeface="Roboto"/>
                <a:cs typeface="Roboto"/>
                <a:sym typeface="Roboto"/>
              </a:rPr>
              <a:t>The representation framework should ensure smooth interaction with Nav2.</a:t>
            </a:r>
            <a:endParaRPr sz="700">
              <a:solidFill>
                <a:schemeClr val="dk1"/>
              </a:solidFill>
              <a:latin typeface="Roboto"/>
              <a:ea typeface="Roboto"/>
              <a:cs typeface="Roboto"/>
              <a:sym typeface="Roboto"/>
            </a:endParaRPr>
          </a:p>
        </p:txBody>
      </p:sp>
      <p:sp>
        <p:nvSpPr>
          <p:cNvPr id="96" name="Google Shape;96;p16"/>
          <p:cNvSpPr/>
          <p:nvPr/>
        </p:nvSpPr>
        <p:spPr>
          <a:xfrm>
            <a:off x="338085" y="4371724"/>
            <a:ext cx="2152500" cy="62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FFFFFF"/>
                </a:solidFill>
                <a:latin typeface="Roboto Medium"/>
                <a:ea typeface="Roboto Medium"/>
                <a:cs typeface="Roboto Medium"/>
                <a:sym typeface="Roboto Medium"/>
              </a:rPr>
              <a:t>Integrated System</a:t>
            </a:r>
            <a:br>
              <a:rPr lang="en" sz="1000">
                <a:solidFill>
                  <a:srgbClr val="FFFFFF"/>
                </a:solidFill>
                <a:latin typeface="Roboto Medium"/>
                <a:ea typeface="Roboto Medium"/>
                <a:cs typeface="Roboto Medium"/>
                <a:sym typeface="Roboto Medium"/>
              </a:rPr>
            </a:br>
            <a:r>
              <a:rPr lang="en" sz="1000">
                <a:solidFill>
                  <a:srgbClr val="FFFFFF"/>
                </a:solidFill>
                <a:latin typeface="Roboto Medium"/>
                <a:ea typeface="Roboto Medium"/>
                <a:cs typeface="Roboto Medium"/>
                <a:sym typeface="Roboto Medium"/>
              </a:rPr>
              <a:t> Performance</a:t>
            </a:r>
            <a:endParaRPr sz="1000">
              <a:solidFill>
                <a:srgbClr val="FFFFFF"/>
              </a:solidFill>
              <a:latin typeface="Roboto Medium"/>
              <a:ea typeface="Roboto Medium"/>
              <a:cs typeface="Roboto Medium"/>
              <a:sym typeface="Roboto Medium"/>
            </a:endParaRPr>
          </a:p>
        </p:txBody>
      </p:sp>
      <p:sp>
        <p:nvSpPr>
          <p:cNvPr id="97" name="Google Shape;97;p16"/>
          <p:cNvSpPr/>
          <p:nvPr/>
        </p:nvSpPr>
        <p:spPr>
          <a:xfrm>
            <a:off x="5885026" y="4373982"/>
            <a:ext cx="3132900" cy="619200"/>
          </a:xfrm>
          <a:prstGeom prst="rect">
            <a:avLst/>
          </a:prstGeom>
          <a:solidFill>
            <a:schemeClr val="dk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lt1"/>
                </a:solidFill>
                <a:latin typeface="Roboto"/>
                <a:ea typeface="Roboto"/>
                <a:cs typeface="Roboto"/>
                <a:sym typeface="Roboto"/>
              </a:rPr>
              <a:t>The output costmap would be integrated with Nav2 allowing for the robot to use it for planning and </a:t>
            </a:r>
            <a:r>
              <a:rPr lang="en" sz="700">
                <a:solidFill>
                  <a:schemeClr val="lt1"/>
                </a:solidFill>
                <a:latin typeface="Roboto"/>
                <a:ea typeface="Roboto"/>
                <a:cs typeface="Roboto"/>
                <a:sym typeface="Roboto"/>
              </a:rPr>
              <a:t>autonomous</a:t>
            </a:r>
            <a:r>
              <a:rPr lang="en" sz="700">
                <a:solidFill>
                  <a:schemeClr val="lt1"/>
                </a:solidFill>
                <a:latin typeface="Roboto"/>
                <a:ea typeface="Roboto"/>
                <a:cs typeface="Roboto"/>
                <a:sym typeface="Roboto"/>
              </a:rPr>
              <a:t> navigation.</a:t>
            </a:r>
            <a:endParaRPr sz="700">
              <a:solidFill>
                <a:schemeClr val="lt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Result- </a:t>
            </a:r>
            <a:r>
              <a:rPr lang="en"/>
              <a:t>Static Fusion GridMap</a:t>
            </a:r>
            <a:endParaRPr/>
          </a:p>
        </p:txBody>
      </p:sp>
      <p:sp>
        <p:nvSpPr>
          <p:cNvPr id="815" name="Google Shape;815;p52"/>
          <p:cNvSpPr txBox="1"/>
          <p:nvPr>
            <p:ph type="title"/>
          </p:nvPr>
        </p:nvSpPr>
        <p:spPr>
          <a:xfrm>
            <a:off x="3183800" y="2782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Add images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Components </a:t>
            </a:r>
            <a:endParaRPr/>
          </a:p>
        </p:txBody>
      </p:sp>
      <p:sp>
        <p:nvSpPr>
          <p:cNvPr id="821" name="Google Shape;821;p53"/>
          <p:cNvSpPr txBox="1"/>
          <p:nvPr/>
        </p:nvSpPr>
        <p:spPr>
          <a:xfrm>
            <a:off x="204375" y="994900"/>
            <a:ext cx="4451400" cy="455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Extended Map Server </a:t>
            </a:r>
            <a:r>
              <a:rPr b="1" lang="en" sz="1200" u="sng">
                <a:solidFill>
                  <a:schemeClr val="dk2"/>
                </a:solidFill>
              </a:rPr>
              <a:t>Package </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Extend ROS2 Map Server with WGS 84 geographic coordinates in YAML metadata.</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YAML Metadata File Update:</a:t>
            </a:r>
            <a:endParaRPr sz="1200">
              <a:solidFill>
                <a:schemeClr val="dk2"/>
              </a:solidFill>
            </a:endParaRPr>
          </a:p>
          <a:p>
            <a:pPr indent="-304800" lvl="1" marL="857250" rtl="0" algn="l">
              <a:spcBef>
                <a:spcPts val="0"/>
              </a:spcBef>
              <a:spcAft>
                <a:spcPts val="0"/>
              </a:spcAft>
              <a:buClr>
                <a:schemeClr val="dk2"/>
              </a:buClr>
              <a:buSzPts val="1200"/>
              <a:buChar char="○"/>
            </a:pPr>
            <a:r>
              <a:rPr lang="en" sz="1200">
                <a:solidFill>
                  <a:schemeClr val="dk2"/>
                </a:solidFill>
              </a:rPr>
              <a:t>Add "geo_information" section for storing latitude and longitude values.</a:t>
            </a:r>
            <a:endParaRPr sz="1200">
              <a:solidFill>
                <a:schemeClr val="dk2"/>
              </a:solidFill>
            </a:endParaRPr>
          </a:p>
          <a:p>
            <a:pPr indent="-304800" lvl="1" marL="857250" rtl="0" algn="l">
              <a:spcBef>
                <a:spcPts val="0"/>
              </a:spcBef>
              <a:spcAft>
                <a:spcPts val="0"/>
              </a:spcAft>
              <a:buClr>
                <a:schemeClr val="dk2"/>
              </a:buClr>
              <a:buSzPts val="1200"/>
              <a:buChar char="○"/>
            </a:pPr>
            <a:r>
              <a:rPr lang="en" sz="1200">
                <a:solidFill>
                  <a:schemeClr val="dk2"/>
                </a:solidFill>
              </a:rPr>
              <a:t>Augment existing parameters like yaml_filename, save_map_timeout, free_thresh_default, and occupied_thresh_default.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Map Server Code Modification:</a:t>
            </a:r>
            <a:endParaRPr sz="1200">
              <a:solidFill>
                <a:schemeClr val="dk2"/>
              </a:solidFill>
            </a:endParaRPr>
          </a:p>
          <a:p>
            <a:pPr indent="-304800" lvl="1" marL="857250" rtl="0" algn="l">
              <a:spcBef>
                <a:spcPts val="0"/>
              </a:spcBef>
              <a:spcAft>
                <a:spcPts val="0"/>
              </a:spcAft>
              <a:buClr>
                <a:schemeClr val="dk2"/>
              </a:buClr>
              <a:buSzPts val="1200"/>
              <a:buChar char="○"/>
            </a:pPr>
            <a:r>
              <a:rPr lang="en" sz="1200">
                <a:solidFill>
                  <a:schemeClr val="dk2"/>
                </a:solidFill>
              </a:rPr>
              <a:t>Update source code to load and process geographic parameters from YAML file.</a:t>
            </a:r>
            <a:endParaRPr sz="1200">
              <a:solidFill>
                <a:schemeClr val="dk2"/>
              </a:solidFill>
            </a:endParaRPr>
          </a:p>
          <a:p>
            <a:pPr indent="-304800" lvl="1" marL="857250" rtl="0" algn="l">
              <a:spcBef>
                <a:spcPts val="0"/>
              </a:spcBef>
              <a:spcAft>
                <a:spcPts val="0"/>
              </a:spcAft>
              <a:buClr>
                <a:schemeClr val="dk2"/>
              </a:buClr>
              <a:buSzPts val="1200"/>
              <a:buChar char="○"/>
            </a:pPr>
            <a:r>
              <a:rPr lang="en" sz="1200">
                <a:solidFill>
                  <a:schemeClr val="dk2"/>
                </a:solidFill>
              </a:rPr>
              <a:t>Integrate logic within MapServer::on_configure() function or equivalent.</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MongoDB integration:</a:t>
            </a:r>
            <a:endParaRPr sz="1200">
              <a:solidFill>
                <a:schemeClr val="dk2"/>
              </a:solidFill>
            </a:endParaRPr>
          </a:p>
          <a:p>
            <a:pPr indent="-304800" lvl="1" marL="857250" rtl="0" algn="l">
              <a:spcBef>
                <a:spcPts val="0"/>
              </a:spcBef>
              <a:spcAft>
                <a:spcPts val="0"/>
              </a:spcAft>
              <a:buClr>
                <a:schemeClr val="dk2"/>
              </a:buClr>
              <a:buSzPts val="1200"/>
              <a:buChar char="○"/>
            </a:pPr>
            <a:r>
              <a:rPr lang="en" sz="1200">
                <a:solidFill>
                  <a:schemeClr val="dk2"/>
                </a:solidFill>
              </a:rPr>
              <a:t>Adding mongodb server client instance in </a:t>
            </a:r>
            <a:r>
              <a:rPr lang="en" sz="1100">
                <a:solidFill>
                  <a:schemeClr val="dk1"/>
                </a:solidFill>
                <a:highlight>
                  <a:srgbClr val="FFFFFF"/>
                </a:highlight>
              </a:rPr>
              <a:t>MapSaverNode to extend map server-saver node with storing and querying gridmaps in mongodb </a:t>
            </a:r>
            <a:endParaRPr sz="1100">
              <a:solidFill>
                <a:schemeClr val="dk1"/>
              </a:solidFill>
              <a:highlight>
                <a:srgbClr val="FFFFFF"/>
              </a:highlight>
            </a:endParaRPr>
          </a:p>
          <a:p>
            <a:pPr indent="-298450" lvl="1" marL="857250" rtl="0" algn="l">
              <a:spcBef>
                <a:spcPts val="0"/>
              </a:spcBef>
              <a:spcAft>
                <a:spcPts val="0"/>
              </a:spcAft>
              <a:buClr>
                <a:schemeClr val="dk1"/>
              </a:buClr>
              <a:buSzPts val="1100"/>
              <a:buChar char="○"/>
            </a:pPr>
            <a:r>
              <a:rPr lang="en" sz="1100">
                <a:solidFill>
                  <a:schemeClr val="dk1"/>
                </a:solidFill>
                <a:highlight>
                  <a:srgbClr val="FFFFFF"/>
                </a:highlight>
              </a:rPr>
              <a:t>Integration of GeoSpecial queries to save and load gridmap along with geolocation</a:t>
            </a:r>
            <a:endParaRPr sz="1100">
              <a:solidFill>
                <a:schemeClr val="dk1"/>
              </a:solidFill>
              <a:highlight>
                <a:srgbClr val="FFFFFF"/>
              </a:highlight>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grpSp>
        <p:nvGrpSpPr>
          <p:cNvPr id="822" name="Google Shape;822;p53"/>
          <p:cNvGrpSpPr/>
          <p:nvPr/>
        </p:nvGrpSpPr>
        <p:grpSpPr>
          <a:xfrm>
            <a:off x="5084619" y="1125052"/>
            <a:ext cx="3455229" cy="3635184"/>
            <a:chOff x="5084619" y="1125052"/>
            <a:chExt cx="3455229" cy="3635184"/>
          </a:xfrm>
        </p:grpSpPr>
        <p:grpSp>
          <p:nvGrpSpPr>
            <p:cNvPr id="823" name="Google Shape;823;p53"/>
            <p:cNvGrpSpPr/>
            <p:nvPr/>
          </p:nvGrpSpPr>
          <p:grpSpPr>
            <a:xfrm>
              <a:off x="5084619" y="1125052"/>
              <a:ext cx="3455229" cy="3635184"/>
              <a:chOff x="5084619" y="1125052"/>
              <a:chExt cx="3455229" cy="3635184"/>
            </a:xfrm>
          </p:grpSpPr>
          <p:sp>
            <p:nvSpPr>
              <p:cNvPr id="824" name="Google Shape;824;p53"/>
              <p:cNvSpPr/>
              <p:nvPr/>
            </p:nvSpPr>
            <p:spPr>
              <a:xfrm rot="-5400000">
                <a:off x="5499898" y="1754807"/>
                <a:ext cx="2462100" cy="2371800"/>
              </a:xfrm>
              <a:prstGeom prst="ellipse">
                <a:avLst/>
              </a:prstGeom>
              <a:noFill/>
              <a:ln cap="flat" cmpd="sng" w="1905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5" name="Google Shape;825;p53"/>
              <p:cNvGrpSpPr/>
              <p:nvPr/>
            </p:nvGrpSpPr>
            <p:grpSpPr>
              <a:xfrm>
                <a:off x="7748199" y="2003922"/>
                <a:ext cx="759027" cy="787986"/>
                <a:chOff x="5214448" y="3130942"/>
                <a:chExt cx="1068600" cy="1068600"/>
              </a:xfrm>
            </p:grpSpPr>
            <p:sp>
              <p:nvSpPr>
                <p:cNvPr id="826" name="Google Shape;826;p53"/>
                <p:cNvSpPr/>
                <p:nvPr/>
              </p:nvSpPr>
              <p:spPr>
                <a:xfrm>
                  <a:off x="5214448" y="3130942"/>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txBox="1"/>
                <p:nvPr/>
              </p:nvSpPr>
              <p:spPr>
                <a:xfrm>
                  <a:off x="5367375" y="3299167"/>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Lidar</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gridmap</a:t>
                  </a:r>
                  <a:endParaRPr b="1" sz="700">
                    <a:solidFill>
                      <a:srgbClr val="FFFFFF"/>
                    </a:solidFill>
                    <a:latin typeface="Roboto"/>
                    <a:ea typeface="Roboto"/>
                    <a:cs typeface="Roboto"/>
                    <a:sym typeface="Roboto"/>
                  </a:endParaRPr>
                </a:p>
              </p:txBody>
            </p:sp>
          </p:grpSp>
          <p:grpSp>
            <p:nvGrpSpPr>
              <p:cNvPr id="828" name="Google Shape;828;p53"/>
              <p:cNvGrpSpPr/>
              <p:nvPr/>
            </p:nvGrpSpPr>
            <p:grpSpPr>
              <a:xfrm>
                <a:off x="7780822" y="2906420"/>
                <a:ext cx="759027" cy="787986"/>
                <a:chOff x="5214448" y="3234278"/>
                <a:chExt cx="1068600" cy="1068600"/>
              </a:xfrm>
            </p:grpSpPr>
            <p:sp>
              <p:nvSpPr>
                <p:cNvPr id="829" name="Google Shape;829;p5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txBox="1"/>
                <p:nvPr/>
              </p:nvSpPr>
              <p:spPr>
                <a:xfrm>
                  <a:off x="5367375" y="3402503"/>
                  <a:ext cx="7626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Cameragridmap</a:t>
                  </a:r>
                  <a:endParaRPr b="1" sz="700">
                    <a:solidFill>
                      <a:srgbClr val="FFFFFF"/>
                    </a:solidFill>
                    <a:latin typeface="Roboto"/>
                    <a:ea typeface="Roboto"/>
                    <a:cs typeface="Roboto"/>
                    <a:sym typeface="Roboto"/>
                  </a:endParaRPr>
                </a:p>
              </p:txBody>
            </p:sp>
          </p:grpSp>
          <p:grpSp>
            <p:nvGrpSpPr>
              <p:cNvPr id="831" name="Google Shape;831;p53"/>
              <p:cNvGrpSpPr/>
              <p:nvPr/>
            </p:nvGrpSpPr>
            <p:grpSpPr>
              <a:xfrm>
                <a:off x="7299476" y="3686424"/>
                <a:ext cx="759027" cy="787986"/>
                <a:chOff x="5107170" y="3337614"/>
                <a:chExt cx="1068600" cy="1068600"/>
              </a:xfrm>
            </p:grpSpPr>
            <p:sp>
              <p:nvSpPr>
                <p:cNvPr id="832" name="Google Shape;832;p53"/>
                <p:cNvSpPr/>
                <p:nvPr/>
              </p:nvSpPr>
              <p:spPr>
                <a:xfrm>
                  <a:off x="5107170" y="3337614"/>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txBox="1"/>
                <p:nvPr/>
              </p:nvSpPr>
              <p:spPr>
                <a:xfrm>
                  <a:off x="5260096" y="3505840"/>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Fusion</a:t>
                  </a:r>
                  <a:endParaRPr b="1" sz="7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Pluginlib</a:t>
                  </a:r>
                  <a:endParaRPr b="1" sz="700">
                    <a:solidFill>
                      <a:srgbClr val="FFFFFF"/>
                    </a:solidFill>
                    <a:latin typeface="Roboto"/>
                    <a:ea typeface="Roboto"/>
                    <a:cs typeface="Roboto"/>
                    <a:sym typeface="Roboto"/>
                  </a:endParaRPr>
                </a:p>
              </p:txBody>
            </p:sp>
          </p:grpSp>
          <p:grpSp>
            <p:nvGrpSpPr>
              <p:cNvPr id="834" name="Google Shape;834;p53"/>
              <p:cNvGrpSpPr/>
              <p:nvPr/>
            </p:nvGrpSpPr>
            <p:grpSpPr>
              <a:xfrm>
                <a:off x="6371243" y="1125052"/>
                <a:ext cx="759027" cy="787986"/>
                <a:chOff x="5214448" y="3234278"/>
                <a:chExt cx="1068600" cy="1068600"/>
              </a:xfrm>
            </p:grpSpPr>
            <p:sp>
              <p:nvSpPr>
                <p:cNvPr id="835" name="Google Shape;835;p5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Sensors</a:t>
                  </a:r>
                  <a:endParaRPr b="1" sz="700">
                    <a:solidFill>
                      <a:srgbClr val="FFFFFF"/>
                    </a:solidFill>
                    <a:latin typeface="Roboto"/>
                    <a:ea typeface="Roboto"/>
                    <a:cs typeface="Roboto"/>
                    <a:sym typeface="Roboto"/>
                  </a:endParaRPr>
                </a:p>
              </p:txBody>
            </p:sp>
          </p:grpSp>
          <p:grpSp>
            <p:nvGrpSpPr>
              <p:cNvPr id="837" name="Google Shape;837;p53"/>
              <p:cNvGrpSpPr/>
              <p:nvPr/>
            </p:nvGrpSpPr>
            <p:grpSpPr>
              <a:xfrm>
                <a:off x="6431271" y="3914546"/>
                <a:ext cx="860330" cy="845690"/>
                <a:chOff x="5214448" y="3234278"/>
                <a:chExt cx="1068600" cy="1068600"/>
              </a:xfrm>
            </p:grpSpPr>
            <p:sp>
              <p:nvSpPr>
                <p:cNvPr id="838" name="Google Shape;838;p5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radar</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840" name="Google Shape;840;p53"/>
              <p:cNvGrpSpPr/>
              <p:nvPr/>
            </p:nvGrpSpPr>
            <p:grpSpPr>
              <a:xfrm>
                <a:off x="7246503" y="1345220"/>
                <a:ext cx="759027" cy="787986"/>
                <a:chOff x="5214448" y="3234278"/>
                <a:chExt cx="1068600" cy="1068600"/>
              </a:xfrm>
            </p:grpSpPr>
            <p:sp>
              <p:nvSpPr>
                <p:cNvPr id="841" name="Google Shape;841;p5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700">
                      <a:solidFill>
                        <a:srgbClr val="FFFFFF"/>
                      </a:solidFill>
                      <a:latin typeface="Roboto"/>
                      <a:ea typeface="Roboto"/>
                      <a:cs typeface="Roboto"/>
                      <a:sym typeface="Roboto"/>
                    </a:rPr>
                    <a:t>Sensor Pre-Processing</a:t>
                  </a:r>
                  <a:endParaRPr b="1" sz="700">
                    <a:solidFill>
                      <a:srgbClr val="FFFFFF"/>
                    </a:solidFill>
                    <a:latin typeface="Roboto"/>
                    <a:ea typeface="Roboto"/>
                    <a:cs typeface="Roboto"/>
                    <a:sym typeface="Roboto"/>
                  </a:endParaRPr>
                </a:p>
              </p:txBody>
            </p:sp>
          </p:grpSp>
          <p:grpSp>
            <p:nvGrpSpPr>
              <p:cNvPr id="843" name="Google Shape;843;p53"/>
              <p:cNvGrpSpPr/>
              <p:nvPr/>
            </p:nvGrpSpPr>
            <p:grpSpPr>
              <a:xfrm>
                <a:off x="6071925" y="2153023"/>
                <a:ext cx="1578931" cy="1575353"/>
                <a:chOff x="3481351" y="1521944"/>
                <a:chExt cx="2173938" cy="2173800"/>
              </a:xfrm>
            </p:grpSpPr>
            <p:sp>
              <p:nvSpPr>
                <p:cNvPr id="844" name="Google Shape;844;p53"/>
                <p:cNvSpPr/>
                <p:nvPr/>
              </p:nvSpPr>
              <p:spPr>
                <a:xfrm>
                  <a:off x="3481489" y="1521944"/>
                  <a:ext cx="2173800" cy="2173800"/>
                </a:xfrm>
                <a:prstGeom prst="ellipse">
                  <a:avLst/>
                </a:prstGeom>
                <a:solidFill>
                  <a:srgbClr val="3D3D3D"/>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txBox="1"/>
                <p:nvPr/>
              </p:nvSpPr>
              <p:spPr>
                <a:xfrm>
                  <a:off x="3481351" y="2395562"/>
                  <a:ext cx="2173800" cy="40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oboto"/>
                      <a:ea typeface="Roboto"/>
                      <a:cs typeface="Roboto"/>
                      <a:sym typeface="Roboto"/>
                    </a:rPr>
                    <a:t>MAP FRAMEWORK</a:t>
                  </a:r>
                  <a:endParaRPr b="1" sz="1100">
                    <a:solidFill>
                      <a:schemeClr val="dk1"/>
                    </a:solidFill>
                    <a:latin typeface="Roboto"/>
                    <a:ea typeface="Roboto"/>
                    <a:cs typeface="Roboto"/>
                    <a:sym typeface="Roboto"/>
                  </a:endParaRPr>
                </a:p>
              </p:txBody>
            </p:sp>
          </p:grpSp>
          <p:grpSp>
            <p:nvGrpSpPr>
              <p:cNvPr id="846" name="Google Shape;846;p53"/>
              <p:cNvGrpSpPr/>
              <p:nvPr/>
            </p:nvGrpSpPr>
            <p:grpSpPr>
              <a:xfrm>
                <a:off x="5533471" y="3581371"/>
                <a:ext cx="860330" cy="845690"/>
                <a:chOff x="5214448" y="3234278"/>
                <a:chExt cx="1068600" cy="1068600"/>
              </a:xfrm>
            </p:grpSpPr>
            <p:sp>
              <p:nvSpPr>
                <p:cNvPr id="847" name="Google Shape;847;p5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Dynamic</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 camera</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gridmap</a:t>
                  </a:r>
                  <a:endParaRPr b="1" sz="800">
                    <a:solidFill>
                      <a:srgbClr val="FFFFFF"/>
                    </a:solidFill>
                    <a:latin typeface="Roboto"/>
                    <a:ea typeface="Roboto"/>
                    <a:cs typeface="Roboto"/>
                    <a:sym typeface="Roboto"/>
                  </a:endParaRPr>
                </a:p>
              </p:txBody>
            </p:sp>
          </p:grpSp>
          <p:grpSp>
            <p:nvGrpSpPr>
              <p:cNvPr id="849" name="Google Shape;849;p53"/>
              <p:cNvGrpSpPr/>
              <p:nvPr/>
            </p:nvGrpSpPr>
            <p:grpSpPr>
              <a:xfrm>
                <a:off x="5084619" y="2577021"/>
                <a:ext cx="955251" cy="845690"/>
                <a:chOff x="5177526" y="3234278"/>
                <a:chExt cx="1186500" cy="1068600"/>
              </a:xfrm>
            </p:grpSpPr>
            <p:sp>
              <p:nvSpPr>
                <p:cNvPr id="850" name="Google Shape;850;p5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txBox="1"/>
                <p:nvPr/>
              </p:nvSpPr>
              <p:spPr>
                <a:xfrm>
                  <a:off x="5177526" y="3402497"/>
                  <a:ext cx="1186500" cy="73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Filter &amp; Fusion</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Pluginlib</a:t>
                  </a:r>
                  <a:endParaRPr b="1" sz="800">
                    <a:solidFill>
                      <a:srgbClr val="FFFFFF"/>
                    </a:solidFill>
                    <a:latin typeface="Roboto"/>
                    <a:ea typeface="Roboto"/>
                    <a:cs typeface="Roboto"/>
                    <a:sym typeface="Roboto"/>
                  </a:endParaRPr>
                </a:p>
              </p:txBody>
            </p:sp>
          </p:grpSp>
          <p:grpSp>
            <p:nvGrpSpPr>
              <p:cNvPr id="852" name="Google Shape;852;p53"/>
              <p:cNvGrpSpPr/>
              <p:nvPr/>
            </p:nvGrpSpPr>
            <p:grpSpPr>
              <a:xfrm>
                <a:off x="5394696" y="1572671"/>
                <a:ext cx="860330" cy="845690"/>
                <a:chOff x="5214448" y="3234278"/>
                <a:chExt cx="1068600" cy="1068600"/>
              </a:xfrm>
            </p:grpSpPr>
            <p:sp>
              <p:nvSpPr>
                <p:cNvPr id="853" name="Google Shape;853;p53"/>
                <p:cNvSpPr/>
                <p:nvPr/>
              </p:nvSpPr>
              <p:spPr>
                <a:xfrm>
                  <a:off x="5214448" y="3234278"/>
                  <a:ext cx="1068600" cy="1068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txBox="1"/>
                <p:nvPr/>
              </p:nvSpPr>
              <p:spPr>
                <a:xfrm>
                  <a:off x="5367375" y="3402503"/>
                  <a:ext cx="762600" cy="732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Extended</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map</a:t>
                  </a:r>
                  <a:endParaRPr b="1" sz="8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 sz="800">
                      <a:solidFill>
                        <a:srgbClr val="FFFFFF"/>
                      </a:solidFill>
                      <a:latin typeface="Roboto"/>
                      <a:ea typeface="Roboto"/>
                      <a:cs typeface="Roboto"/>
                      <a:sym typeface="Roboto"/>
                    </a:rPr>
                    <a:t>server</a:t>
                  </a:r>
                  <a:endParaRPr b="1" sz="800">
                    <a:solidFill>
                      <a:srgbClr val="FFFFFF"/>
                    </a:solidFill>
                    <a:latin typeface="Roboto"/>
                    <a:ea typeface="Roboto"/>
                    <a:cs typeface="Roboto"/>
                    <a:sym typeface="Roboto"/>
                  </a:endParaRPr>
                </a:p>
              </p:txBody>
            </p:sp>
          </p:grpSp>
          <p:sp>
            <p:nvSpPr>
              <p:cNvPr id="855" name="Google Shape;855;p53"/>
              <p:cNvSpPr txBox="1"/>
              <p:nvPr/>
            </p:nvSpPr>
            <p:spPr>
              <a:xfrm>
                <a:off x="6279900" y="2384500"/>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Filter Pluginlib</a:t>
                </a:r>
                <a:endParaRPr b="1" sz="1000">
                  <a:solidFill>
                    <a:srgbClr val="FFFFFF"/>
                  </a:solidFill>
                  <a:latin typeface="Roboto"/>
                  <a:ea typeface="Roboto"/>
                  <a:cs typeface="Roboto"/>
                  <a:sym typeface="Roboto"/>
                </a:endParaRPr>
              </a:p>
            </p:txBody>
          </p:sp>
          <p:sp>
            <p:nvSpPr>
              <p:cNvPr id="856" name="Google Shape;856;p53"/>
              <p:cNvSpPr txBox="1"/>
              <p:nvPr/>
            </p:nvSpPr>
            <p:spPr>
              <a:xfrm>
                <a:off x="6270688" y="3263825"/>
                <a:ext cx="1181400" cy="24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FFFFFF"/>
                    </a:solidFill>
                    <a:latin typeface="Roboto"/>
                    <a:ea typeface="Roboto"/>
                    <a:cs typeface="Roboto"/>
                    <a:sym typeface="Roboto"/>
                  </a:rPr>
                  <a:t>Fusion Pluginlib</a:t>
                </a:r>
                <a:endParaRPr b="1" sz="1000">
                  <a:solidFill>
                    <a:srgbClr val="FFFFFF"/>
                  </a:solidFill>
                  <a:latin typeface="Roboto"/>
                  <a:ea typeface="Roboto"/>
                  <a:cs typeface="Roboto"/>
                  <a:sym typeface="Roboto"/>
                </a:endParaRPr>
              </a:p>
            </p:txBody>
          </p:sp>
        </p:grpSp>
        <p:grpSp>
          <p:nvGrpSpPr>
            <p:cNvPr id="857" name="Google Shape;857;p53"/>
            <p:cNvGrpSpPr/>
            <p:nvPr/>
          </p:nvGrpSpPr>
          <p:grpSpPr>
            <a:xfrm>
              <a:off x="5389309" y="1537227"/>
              <a:ext cx="860255" cy="893065"/>
              <a:chOff x="1827855" y="2616607"/>
              <a:chExt cx="1211114" cy="1211100"/>
            </a:xfrm>
          </p:grpSpPr>
          <p:sp>
            <p:nvSpPr>
              <p:cNvPr id="858" name="Google Shape;858;p53"/>
              <p:cNvSpPr/>
              <p:nvPr/>
            </p:nvSpPr>
            <p:spPr>
              <a:xfrm>
                <a:off x="1827869" y="2616607"/>
                <a:ext cx="1211100" cy="1211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txBox="1"/>
              <p:nvPr/>
            </p:nvSpPr>
            <p:spPr>
              <a:xfrm>
                <a:off x="1827855" y="2830945"/>
                <a:ext cx="1211100" cy="798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chemeClr val="lt1"/>
                    </a:solidFill>
                    <a:latin typeface="Roboto"/>
                    <a:ea typeface="Roboto"/>
                    <a:cs typeface="Roboto"/>
                    <a:sym typeface="Roboto"/>
                  </a:rPr>
                  <a:t>Map Storage-</a:t>
                </a:r>
                <a:r>
                  <a:rPr b="1" lang="en" sz="1200">
                    <a:solidFill>
                      <a:schemeClr val="lt1"/>
                    </a:solidFill>
                    <a:latin typeface="Roboto"/>
                    <a:ea typeface="Roboto"/>
                    <a:cs typeface="Roboto"/>
                    <a:sym typeface="Roboto"/>
                  </a:rPr>
                  <a:t>Retrieval</a:t>
                </a:r>
                <a:endParaRPr b="1" sz="1200">
                  <a:solidFill>
                    <a:schemeClr val="lt1"/>
                  </a:solidFill>
                  <a:latin typeface="Roboto"/>
                  <a:ea typeface="Roboto"/>
                  <a:cs typeface="Roboto"/>
                  <a:sym typeface="Roboto"/>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a:t>
            </a:r>
            <a:r>
              <a:rPr lang="en"/>
              <a:t> Extended Map Server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865" name="Google Shape;865;p54"/>
          <p:cNvPicPr preferRelativeResize="0"/>
          <p:nvPr/>
        </p:nvPicPr>
        <p:blipFill>
          <a:blip r:embed="rId3">
            <a:alphaModFix/>
          </a:blip>
          <a:stretch>
            <a:fillRect/>
          </a:stretch>
        </p:blipFill>
        <p:spPr>
          <a:xfrm>
            <a:off x="263450" y="1099600"/>
            <a:ext cx="4703600" cy="3489775"/>
          </a:xfrm>
          <a:prstGeom prst="rect">
            <a:avLst/>
          </a:prstGeom>
          <a:noFill/>
          <a:ln>
            <a:noFill/>
          </a:ln>
        </p:spPr>
      </p:pic>
      <p:pic>
        <p:nvPicPr>
          <p:cNvPr id="866" name="Google Shape;866;p54"/>
          <p:cNvPicPr preferRelativeResize="0"/>
          <p:nvPr/>
        </p:nvPicPr>
        <p:blipFill rotWithShape="1">
          <a:blip r:embed="rId4">
            <a:alphaModFix/>
          </a:blip>
          <a:srcRect b="0" l="0" r="0" t="7544"/>
          <a:stretch/>
        </p:blipFill>
        <p:spPr>
          <a:xfrm>
            <a:off x="5008475" y="1223949"/>
            <a:ext cx="3983124" cy="32410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a:t>
            </a:r>
            <a:r>
              <a:rPr lang="en"/>
              <a:t>: Extended Map Server </a:t>
            </a:r>
            <a:endParaRPr/>
          </a:p>
        </p:txBody>
      </p:sp>
      <p:sp>
        <p:nvSpPr>
          <p:cNvPr id="872" name="Google Shape;872;p55"/>
          <p:cNvSpPr txBox="1"/>
          <p:nvPr/>
        </p:nvSpPr>
        <p:spPr>
          <a:xfrm>
            <a:off x="204375" y="994900"/>
            <a:ext cx="44514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Extended Map Server Modes </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100">
                <a:solidFill>
                  <a:schemeClr val="dk1"/>
                </a:solidFill>
                <a:highlight>
                  <a:srgbClr val="FFFFFF"/>
                </a:highlight>
              </a:rPr>
              <a:t>Storage Mode :</a:t>
            </a:r>
            <a:endParaRPr sz="1100">
              <a:solidFill>
                <a:schemeClr val="dk1"/>
              </a:solidFill>
              <a:highlight>
                <a:srgbClr val="FFFFFF"/>
              </a:highlight>
            </a:endParaRPr>
          </a:p>
          <a:p>
            <a:pPr indent="-298450" lvl="1" marL="1371600" rtl="0" algn="l">
              <a:spcBef>
                <a:spcPts val="0"/>
              </a:spcBef>
              <a:spcAft>
                <a:spcPts val="0"/>
              </a:spcAft>
              <a:buClr>
                <a:schemeClr val="dk1"/>
              </a:buClr>
              <a:buSzPts val="1100"/>
              <a:buChar char="○"/>
            </a:pPr>
            <a:r>
              <a:t/>
            </a:r>
            <a:endParaRPr sz="1100">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sz="1100">
                <a:solidFill>
                  <a:schemeClr val="dk1"/>
                </a:solidFill>
                <a:highlight>
                  <a:srgbClr val="FFFFFF"/>
                </a:highlight>
              </a:rPr>
              <a:t>Submap Retrieval Mode </a:t>
            </a:r>
            <a:endParaRPr sz="1100">
              <a:solidFill>
                <a:schemeClr val="dk1"/>
              </a:solidFill>
              <a:highlight>
                <a:srgbClr val="FFFFFF"/>
              </a:highlight>
            </a:endParaRPr>
          </a:p>
          <a:p>
            <a:pPr indent="-298450" lvl="1" marL="1371600" rtl="0" algn="l">
              <a:spcBef>
                <a:spcPts val="0"/>
              </a:spcBef>
              <a:spcAft>
                <a:spcPts val="0"/>
              </a:spcAft>
              <a:buClr>
                <a:schemeClr val="dk1"/>
              </a:buClr>
              <a:buSzPts val="1100"/>
              <a:buChar char="○"/>
            </a:pPr>
            <a:r>
              <a:t/>
            </a:r>
            <a:endParaRPr sz="1100">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sz="1100">
                <a:solidFill>
                  <a:schemeClr val="dk1"/>
                </a:solidFill>
                <a:highlight>
                  <a:srgbClr val="FFFFFF"/>
                </a:highlight>
              </a:rPr>
              <a:t>GlobalMap </a:t>
            </a:r>
            <a:r>
              <a:rPr lang="en" sz="1100">
                <a:solidFill>
                  <a:schemeClr val="dk1"/>
                </a:solidFill>
                <a:highlight>
                  <a:schemeClr val="lt1"/>
                </a:highlight>
              </a:rPr>
              <a:t>Retrieval Mode </a:t>
            </a:r>
            <a:endParaRPr sz="1100">
              <a:solidFill>
                <a:schemeClr val="dk1"/>
              </a:solidFill>
              <a:highlight>
                <a:srgbClr val="FFFFFF"/>
              </a:highlight>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GridMap Aggregation</a:t>
            </a:r>
            <a:endParaRPr/>
          </a:p>
        </p:txBody>
      </p:sp>
      <p:sp>
        <p:nvSpPr>
          <p:cNvPr id="878" name="Google Shape;878;p56"/>
          <p:cNvSpPr txBox="1"/>
          <p:nvPr>
            <p:ph idx="1" type="body"/>
          </p:nvPr>
        </p:nvSpPr>
        <p:spPr>
          <a:xfrm>
            <a:off x="311700" y="1152475"/>
            <a:ext cx="8520600" cy="18510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gridmaps stored in the database, when </a:t>
            </a:r>
            <a:r>
              <a:rPr lang="en" sz="1600"/>
              <a:t>retrieved</a:t>
            </a:r>
            <a:r>
              <a:rPr lang="en" sz="1600"/>
              <a:t> or </a:t>
            </a:r>
            <a:r>
              <a:rPr lang="en" sz="1600"/>
              <a:t>when</a:t>
            </a:r>
            <a:r>
              <a:rPr lang="en" sz="1600"/>
              <a:t> called, are taken in and aggregated to form a lifelong gridmap.</a:t>
            </a:r>
            <a:endParaRPr sz="1600"/>
          </a:p>
          <a:p>
            <a:pPr indent="-330200" lvl="0" marL="457200" rtl="0" algn="l">
              <a:spcBef>
                <a:spcPts val="0"/>
              </a:spcBef>
              <a:spcAft>
                <a:spcPts val="0"/>
              </a:spcAft>
              <a:buSzPts val="1600"/>
              <a:buChar char="●"/>
            </a:pPr>
            <a:r>
              <a:rPr lang="en" sz="1600"/>
              <a:t>The </a:t>
            </a:r>
            <a:r>
              <a:rPr lang="en" sz="1600"/>
              <a:t>position and orientation informations from the grid map message are utilised for the aggregation.</a:t>
            </a:r>
            <a:endParaRPr sz="1600"/>
          </a:p>
          <a:p>
            <a:pPr indent="-330200" lvl="0" marL="457200" rtl="0" algn="l">
              <a:spcBef>
                <a:spcPts val="0"/>
              </a:spcBef>
              <a:spcAft>
                <a:spcPts val="0"/>
              </a:spcAft>
              <a:buSzPts val="1600"/>
              <a:buChar char="●"/>
            </a:pPr>
            <a:r>
              <a:rPr lang="en" sz="1600"/>
              <a:t>The size of the lifelong grid along with other map elements are parameterized to accommodate varied datasets.</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pic>
        <p:nvPicPr>
          <p:cNvPr id="883" name="Google Shape;883;p57"/>
          <p:cNvPicPr preferRelativeResize="0"/>
          <p:nvPr/>
        </p:nvPicPr>
        <p:blipFill>
          <a:blip r:embed="rId3">
            <a:alphaModFix/>
          </a:blip>
          <a:stretch>
            <a:fillRect/>
          </a:stretch>
        </p:blipFill>
        <p:spPr>
          <a:xfrm>
            <a:off x="457200" y="145150"/>
            <a:ext cx="8229598" cy="4343401"/>
          </a:xfrm>
          <a:prstGeom prst="rect">
            <a:avLst/>
          </a:prstGeom>
          <a:noFill/>
          <a:ln>
            <a:noFill/>
          </a:ln>
        </p:spPr>
      </p:pic>
      <p:sp>
        <p:nvSpPr>
          <p:cNvPr id="884" name="Google Shape;884;p57"/>
          <p:cNvSpPr txBox="1"/>
          <p:nvPr/>
        </p:nvSpPr>
        <p:spPr>
          <a:xfrm>
            <a:off x="2475450" y="4642925"/>
            <a:ext cx="41931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Aggregated GridMap - Combined Layer</a:t>
            </a:r>
            <a:endParaRPr sz="1800">
              <a:solidFill>
                <a:schemeClr val="dk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pic>
        <p:nvPicPr>
          <p:cNvPr id="889" name="Google Shape;889;p58"/>
          <p:cNvPicPr preferRelativeResize="0"/>
          <p:nvPr/>
        </p:nvPicPr>
        <p:blipFill>
          <a:blip r:embed="rId3">
            <a:alphaModFix/>
          </a:blip>
          <a:stretch>
            <a:fillRect/>
          </a:stretch>
        </p:blipFill>
        <p:spPr>
          <a:xfrm>
            <a:off x="457200" y="141500"/>
            <a:ext cx="8229598" cy="4343401"/>
          </a:xfrm>
          <a:prstGeom prst="rect">
            <a:avLst/>
          </a:prstGeom>
          <a:noFill/>
          <a:ln>
            <a:noFill/>
          </a:ln>
        </p:spPr>
      </p:pic>
      <p:sp>
        <p:nvSpPr>
          <p:cNvPr id="890" name="Google Shape;890;p58"/>
          <p:cNvSpPr txBox="1"/>
          <p:nvPr/>
        </p:nvSpPr>
        <p:spPr>
          <a:xfrm>
            <a:off x="2510075" y="4650175"/>
            <a:ext cx="41931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Aggregated GridMap - Raytrace Layer</a:t>
            </a:r>
            <a:endParaRPr sz="18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Elevation Mapping</a:t>
            </a:r>
            <a:endParaRPr/>
          </a:p>
        </p:txBody>
      </p:sp>
      <p:sp>
        <p:nvSpPr>
          <p:cNvPr id="896" name="Google Shape;896;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package is developed for elevation mapping with a mobile robot.</a:t>
            </a:r>
            <a:endParaRPr/>
          </a:p>
          <a:p>
            <a:pPr indent="-342900" lvl="0" marL="457200" rtl="0" algn="l">
              <a:spcBef>
                <a:spcPts val="0"/>
              </a:spcBef>
              <a:spcAft>
                <a:spcPts val="0"/>
              </a:spcAft>
              <a:buSzPts val="1800"/>
              <a:buChar char="●"/>
            </a:pPr>
            <a:r>
              <a:rPr lang="en"/>
              <a:t> The package is designed for (local) navigation tasks with robots which are equipped with a pose estimation.</a:t>
            </a:r>
            <a:endParaRPr/>
          </a:p>
          <a:p>
            <a:pPr indent="-342900" lvl="0" marL="457200" rtl="0" algn="l">
              <a:spcBef>
                <a:spcPts val="0"/>
              </a:spcBef>
              <a:spcAft>
                <a:spcPts val="0"/>
              </a:spcAft>
              <a:buSzPts val="1800"/>
              <a:buChar char="●"/>
            </a:pPr>
            <a:r>
              <a:rPr lang="en"/>
              <a:t>The provided elevation map is around the robot and reflects the pose uncertainty that is aggregated through the motion of the robot (robot-centric mapping). </a:t>
            </a:r>
            <a:endParaRPr/>
          </a:p>
          <a:p>
            <a:pPr indent="-342900" lvl="0" marL="457200" rtl="0" algn="l">
              <a:spcBef>
                <a:spcPts val="0"/>
              </a:spcBef>
              <a:spcAft>
                <a:spcPts val="0"/>
              </a:spcAft>
              <a:buSzPts val="1800"/>
              <a:buChar char="●"/>
            </a:pPr>
            <a:r>
              <a:rPr lang="en"/>
              <a:t>This method is introduced to explicitly handle drift of the robot pose estimation.</a:t>
            </a:r>
            <a:endParaRPr/>
          </a:p>
          <a:p>
            <a:pPr indent="0" lvl="0" marL="45720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60"/>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based GridMap</a:t>
            </a:r>
            <a:endParaRPr/>
          </a:p>
        </p:txBody>
      </p:sp>
      <p:sp>
        <p:nvSpPr>
          <p:cNvPr id="902" name="Google Shape;902;p60"/>
          <p:cNvSpPr txBox="1"/>
          <p:nvPr/>
        </p:nvSpPr>
        <p:spPr>
          <a:xfrm>
            <a:off x="204375" y="994900"/>
            <a:ext cx="67338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lang="en" sz="1200">
                <a:solidFill>
                  <a:schemeClr val="dk2"/>
                </a:solidFill>
              </a:rPr>
              <a:t>The proposed approach utilises the LiDAR point cloud to generate intensity height map image.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intensity height map image contains height information stored as intensity value in the pixels.</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The image is then converted into elevation based grid map.</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A global life long grid along with a local rolling window grid are generated.</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grpSp>
        <p:nvGrpSpPr>
          <p:cNvPr id="903" name="Google Shape;903;p60"/>
          <p:cNvGrpSpPr/>
          <p:nvPr/>
        </p:nvGrpSpPr>
        <p:grpSpPr>
          <a:xfrm>
            <a:off x="152400" y="2523213"/>
            <a:ext cx="8839204" cy="2358864"/>
            <a:chOff x="152400" y="2523213"/>
            <a:chExt cx="8839204" cy="2358864"/>
          </a:xfrm>
        </p:grpSpPr>
        <p:pic>
          <p:nvPicPr>
            <p:cNvPr id="904" name="Google Shape;904;p60"/>
            <p:cNvPicPr preferRelativeResize="0"/>
            <p:nvPr/>
          </p:nvPicPr>
          <p:blipFill>
            <a:blip r:embed="rId3">
              <a:alphaModFix/>
            </a:blip>
            <a:stretch>
              <a:fillRect/>
            </a:stretch>
          </p:blipFill>
          <p:spPr>
            <a:xfrm>
              <a:off x="152400" y="2624800"/>
              <a:ext cx="8839204" cy="2257277"/>
            </a:xfrm>
            <a:prstGeom prst="rect">
              <a:avLst/>
            </a:prstGeom>
            <a:noFill/>
            <a:ln>
              <a:noFill/>
            </a:ln>
          </p:spPr>
        </p:pic>
        <p:sp>
          <p:nvSpPr>
            <p:cNvPr id="905" name="Google Shape;905;p60"/>
            <p:cNvSpPr txBox="1"/>
            <p:nvPr/>
          </p:nvSpPr>
          <p:spPr>
            <a:xfrm rot="-5398256">
              <a:off x="718048" y="3005613"/>
              <a:ext cx="1182600" cy="2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Point cloud</a:t>
              </a:r>
              <a:endParaRPr sz="1500">
                <a:solidFill>
                  <a:schemeClr val="dk1"/>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pic>
        <p:nvPicPr>
          <p:cNvPr id="910" name="Google Shape;910;p61"/>
          <p:cNvPicPr preferRelativeResize="0"/>
          <p:nvPr/>
        </p:nvPicPr>
        <p:blipFill>
          <a:blip r:embed="rId3">
            <a:alphaModFix/>
          </a:blip>
          <a:stretch>
            <a:fillRect/>
          </a:stretch>
        </p:blipFill>
        <p:spPr>
          <a:xfrm>
            <a:off x="159650" y="301088"/>
            <a:ext cx="4584175" cy="4541324"/>
          </a:xfrm>
          <a:prstGeom prst="rect">
            <a:avLst/>
          </a:prstGeom>
          <a:noFill/>
          <a:ln>
            <a:noFill/>
          </a:ln>
        </p:spPr>
      </p:pic>
      <p:sp>
        <p:nvSpPr>
          <p:cNvPr id="911" name="Google Shape;911;p61"/>
          <p:cNvSpPr txBox="1"/>
          <p:nvPr/>
        </p:nvSpPr>
        <p:spPr>
          <a:xfrm>
            <a:off x="5164575" y="2202450"/>
            <a:ext cx="3736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Height map image generated from Lidar point cloud</a:t>
            </a:r>
            <a:endParaRPr sz="12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a:t>
            </a:r>
            <a:r>
              <a:rPr lang="en"/>
              <a:t>bjectives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103" name="Google Shape;103;p17"/>
          <p:cNvGrpSpPr/>
          <p:nvPr/>
        </p:nvGrpSpPr>
        <p:grpSpPr>
          <a:xfrm>
            <a:off x="904151" y="1230230"/>
            <a:ext cx="6825653" cy="641123"/>
            <a:chOff x="2283048" y="2322568"/>
            <a:chExt cx="5267927" cy="643504"/>
          </a:xfrm>
        </p:grpSpPr>
        <p:sp>
          <p:nvSpPr>
            <p:cNvPr id="104" name="Google Shape;104;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p:nvPr/>
          </p:nvSpPr>
          <p:spPr>
            <a:xfrm flipH="1">
              <a:off x="2283048" y="2322583"/>
              <a:ext cx="18270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p:nvPr/>
          </p:nvSpPr>
          <p:spPr>
            <a:xfrm>
              <a:off x="2315258" y="2395940"/>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Enhancing Environment Representation</a:t>
              </a:r>
              <a:endParaRPr sz="1300">
                <a:solidFill>
                  <a:srgbClr val="FFFFFF"/>
                </a:solidFill>
                <a:latin typeface="Roboto Medium"/>
                <a:ea typeface="Roboto Medium"/>
                <a:cs typeface="Roboto Medium"/>
                <a:sym typeface="Roboto Medium"/>
              </a:endParaRPr>
            </a:p>
          </p:txBody>
        </p:sp>
        <p:sp>
          <p:nvSpPr>
            <p:cNvPr id="107" name="Google Shape;107;p17"/>
            <p:cNvSpPr/>
            <p:nvPr/>
          </p:nvSpPr>
          <p:spPr>
            <a:xfrm>
              <a:off x="4127452" y="2323772"/>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We focus on creating a robust grid-based environmental model with utility functions for seamless conversions, extraction of regions of interest, and coordination transformation.</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08" name="Google Shape;108;p17"/>
          <p:cNvGrpSpPr/>
          <p:nvPr/>
        </p:nvGrpSpPr>
        <p:grpSpPr>
          <a:xfrm>
            <a:off x="904151" y="1969140"/>
            <a:ext cx="6825653" cy="641123"/>
            <a:chOff x="2283048" y="2322568"/>
            <a:chExt cx="5267927" cy="643504"/>
          </a:xfrm>
        </p:grpSpPr>
        <p:sp>
          <p:nvSpPr>
            <p:cNvPr id="109" name="Google Shape;109;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p:nvPr/>
          </p:nvSpPr>
          <p:spPr>
            <a:xfrm flipH="1">
              <a:off x="2283048" y="2322583"/>
              <a:ext cx="18270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2302909" y="2396366"/>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5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Flexibility and Customization</a:t>
              </a:r>
              <a:endParaRPr sz="13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1500">
                <a:solidFill>
                  <a:srgbClr val="FFFFFF"/>
                </a:solidFill>
                <a:latin typeface="Roboto Medium"/>
                <a:ea typeface="Roboto Medium"/>
                <a:cs typeface="Roboto Medium"/>
                <a:sym typeface="Roboto Medium"/>
              </a:endParaRPr>
            </a:p>
          </p:txBody>
        </p:sp>
        <p:sp>
          <p:nvSpPr>
            <p:cNvPr id="112" name="Google Shape;112;p17"/>
            <p:cNvSpPr/>
            <p:nvPr/>
          </p:nvSpPr>
          <p:spPr>
            <a:xfrm>
              <a:off x="4127452" y="2323772"/>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We implement a plugin-based mechanism for grid instantiation, enabling the layering of multiple grids with complementary information for adaptability.</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13" name="Google Shape;113;p17"/>
          <p:cNvGrpSpPr/>
          <p:nvPr/>
        </p:nvGrpSpPr>
        <p:grpSpPr>
          <a:xfrm>
            <a:off x="904151" y="2708051"/>
            <a:ext cx="6825653" cy="641123"/>
            <a:chOff x="2283048" y="2322568"/>
            <a:chExt cx="5267927" cy="643504"/>
          </a:xfrm>
        </p:grpSpPr>
        <p:sp>
          <p:nvSpPr>
            <p:cNvPr id="114" name="Google Shape;114;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p:nvPr/>
          </p:nvSpPr>
          <p:spPr>
            <a:xfrm flipH="1">
              <a:off x="2283048" y="2322583"/>
              <a:ext cx="18270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2283055" y="2396366"/>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Fusion for Comprehensive Representation</a:t>
              </a:r>
              <a:endParaRPr sz="1300">
                <a:solidFill>
                  <a:srgbClr val="FFFFFF"/>
                </a:solidFill>
                <a:latin typeface="Roboto Medium"/>
                <a:ea typeface="Roboto Medium"/>
                <a:cs typeface="Roboto Medium"/>
                <a:sym typeface="Roboto Medium"/>
              </a:endParaRPr>
            </a:p>
          </p:txBody>
        </p:sp>
        <p:sp>
          <p:nvSpPr>
            <p:cNvPr id="117" name="Google Shape;117;p17"/>
            <p:cNvSpPr/>
            <p:nvPr/>
          </p:nvSpPr>
          <p:spPr>
            <a:xfrm>
              <a:off x="4127452" y="2323772"/>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A plugin-supported spatiotemporal fusion algorithm aggregates data from multiple grids into a single representation, offering flexibility for different combination algorithms.</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18" name="Google Shape;118;p17"/>
          <p:cNvGrpSpPr/>
          <p:nvPr/>
        </p:nvGrpSpPr>
        <p:grpSpPr>
          <a:xfrm>
            <a:off x="904151" y="3446961"/>
            <a:ext cx="6825653" cy="641123"/>
            <a:chOff x="2283048" y="2322568"/>
            <a:chExt cx="5267927" cy="643504"/>
          </a:xfrm>
        </p:grpSpPr>
        <p:sp>
          <p:nvSpPr>
            <p:cNvPr id="119" name="Google Shape;119;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flipH="1">
              <a:off x="2283048" y="2322583"/>
              <a:ext cx="18270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2335845" y="2432475"/>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Dynamic Obstacle Handling</a:t>
              </a:r>
              <a:endParaRPr sz="1300">
                <a:solidFill>
                  <a:srgbClr val="FFFFFF"/>
                </a:solidFill>
                <a:latin typeface="Roboto Medium"/>
                <a:ea typeface="Roboto Medium"/>
                <a:cs typeface="Roboto Medium"/>
                <a:sym typeface="Roboto Medium"/>
              </a:endParaRPr>
            </a:p>
          </p:txBody>
        </p:sp>
        <p:sp>
          <p:nvSpPr>
            <p:cNvPr id="122" name="Google Shape;122;p17"/>
            <p:cNvSpPr/>
            <p:nvPr/>
          </p:nvSpPr>
          <p:spPr>
            <a:xfrm>
              <a:off x="4127452" y="2323772"/>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Our system represents and maintains dynamic obstacles, accounting for their predicted trajectories to enable safe navigation.</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23" name="Google Shape;123;p17"/>
          <p:cNvGrpSpPr/>
          <p:nvPr/>
        </p:nvGrpSpPr>
        <p:grpSpPr>
          <a:xfrm>
            <a:off x="904151" y="4185871"/>
            <a:ext cx="6825653" cy="641123"/>
            <a:chOff x="2283048" y="2322568"/>
            <a:chExt cx="5267927" cy="643504"/>
          </a:xfrm>
        </p:grpSpPr>
        <p:sp>
          <p:nvSpPr>
            <p:cNvPr id="124" name="Google Shape;124;p17"/>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p:nvPr/>
          </p:nvSpPr>
          <p:spPr>
            <a:xfrm flipH="1">
              <a:off x="2283048" y="2322583"/>
              <a:ext cx="1827000" cy="64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2283055" y="239698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Efficient CostMap Utilities</a:t>
              </a:r>
              <a:endParaRPr sz="1300">
                <a:solidFill>
                  <a:srgbClr val="FFFFFF"/>
                </a:solidFill>
                <a:latin typeface="Roboto Medium"/>
                <a:ea typeface="Roboto Medium"/>
                <a:cs typeface="Roboto Medium"/>
                <a:sym typeface="Roboto Medium"/>
              </a:endParaRPr>
            </a:p>
          </p:txBody>
        </p:sp>
        <p:sp>
          <p:nvSpPr>
            <p:cNvPr id="127" name="Google Shape;127;p17"/>
            <p:cNvSpPr/>
            <p:nvPr/>
          </p:nvSpPr>
          <p:spPr>
            <a:xfrm>
              <a:off x="4127452" y="2323772"/>
              <a:ext cx="2971200" cy="64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We include utilities for saving and retrieving static-feature-only aggregated CostMaps, implemented as dynamically loadable nodes.</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Testing results</a:t>
            </a:r>
            <a:endParaRPr/>
          </a:p>
        </p:txBody>
      </p:sp>
      <p:graphicFrame>
        <p:nvGraphicFramePr>
          <p:cNvPr id="917" name="Google Shape;917;p62"/>
          <p:cNvGraphicFramePr/>
          <p:nvPr/>
        </p:nvGraphicFramePr>
        <p:xfrm>
          <a:off x="97575" y="1166650"/>
          <a:ext cx="3000000" cy="3000000"/>
        </p:xfrm>
        <a:graphic>
          <a:graphicData uri="http://schemas.openxmlformats.org/drawingml/2006/table">
            <a:tbl>
              <a:tblPr>
                <a:noFill/>
                <a:tableStyleId>{D8DE3105-8BDA-49B1-9AB1-C9969AA189BD}</a:tableStyleId>
              </a:tblPr>
              <a:tblGrid>
                <a:gridCol w="2147400"/>
                <a:gridCol w="847825"/>
                <a:gridCol w="821625"/>
                <a:gridCol w="971800"/>
                <a:gridCol w="1536975"/>
                <a:gridCol w="1265125"/>
                <a:gridCol w="1265125"/>
              </a:tblGrid>
              <a:tr h="402375">
                <a:tc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Package</a:t>
                      </a:r>
                      <a:endParaRPr/>
                    </a:p>
                  </a:txBody>
                  <a:tcPr marT="91425" marB="91425" marR="91425" marL="91425"/>
                </a:tc>
                <a:tc gridSpan="3">
                  <a:txBody>
                    <a:bodyPr/>
                    <a:lstStyle/>
                    <a:p>
                      <a:pPr indent="0" lvl="0" marL="0" rtl="0" algn="ctr">
                        <a:spcBef>
                          <a:spcPts val="0"/>
                        </a:spcBef>
                        <a:spcAft>
                          <a:spcPts val="0"/>
                        </a:spcAft>
                        <a:buNone/>
                      </a:pPr>
                      <a:r>
                        <a:rPr lang="en"/>
                        <a:t>Lint Test Result (No. of errors and warnings)</a:t>
                      </a:r>
                      <a:endParaRPr/>
                    </a:p>
                  </a:txBody>
                  <a:tcPr marT="91425" marB="91425" marR="91425" marL="91425"/>
                </a:tc>
                <a:tc hMerge="1"/>
                <a:tc hMerge="1"/>
                <a:tc gridSpan="3" rowSpan="2">
                  <a:txBody>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Post correction Inference</a:t>
                      </a:r>
                      <a:endParaRPr/>
                    </a:p>
                  </a:txBody>
                  <a:tcPr marT="91425" marB="91425" marR="91425" marL="91425"/>
                </a:tc>
                <a:tc rowSpan="2" hMerge="1"/>
                <a:tc rowSpan="2" hMerge="1"/>
              </a:tr>
              <a:tr h="402375">
                <a:tc vMerge="1"/>
                <a:tc>
                  <a:txBody>
                    <a:bodyPr/>
                    <a:lstStyle/>
                    <a:p>
                      <a:pPr indent="0" lvl="0" marL="0" rtl="0" algn="ctr">
                        <a:spcBef>
                          <a:spcPts val="0"/>
                        </a:spcBef>
                        <a:spcAft>
                          <a:spcPts val="0"/>
                        </a:spcAft>
                        <a:buNone/>
                      </a:pPr>
                      <a:r>
                        <a:rPr lang="en"/>
                        <a:t>cmake</a:t>
                      </a:r>
                      <a:endParaRPr/>
                    </a:p>
                  </a:txBody>
                  <a:tcPr marT="91425" marB="91425" marR="91425" marL="91425"/>
                </a:tc>
                <a:tc>
                  <a:txBody>
                    <a:bodyPr/>
                    <a:lstStyle/>
                    <a:p>
                      <a:pPr indent="0" lvl="0" marL="0" rtl="0" algn="ctr">
                        <a:spcBef>
                          <a:spcPts val="0"/>
                        </a:spcBef>
                        <a:spcAft>
                          <a:spcPts val="0"/>
                        </a:spcAft>
                        <a:buNone/>
                      </a:pPr>
                      <a:r>
                        <a:rPr lang="en"/>
                        <a:t>cpp</a:t>
                      </a:r>
                      <a:endParaRPr/>
                    </a:p>
                  </a:txBody>
                  <a:tcPr marT="91425" marB="91425" marR="91425" marL="91425"/>
                </a:tc>
                <a:tc>
                  <a:txBody>
                    <a:bodyPr/>
                    <a:lstStyle/>
                    <a:p>
                      <a:pPr indent="0" lvl="0" marL="0" rtl="0" algn="ctr">
                        <a:spcBef>
                          <a:spcPts val="0"/>
                        </a:spcBef>
                        <a:spcAft>
                          <a:spcPts val="0"/>
                        </a:spcAft>
                        <a:buNone/>
                      </a:pPr>
                      <a:r>
                        <a:rPr lang="en"/>
                        <a:t>yaml</a:t>
                      </a:r>
                      <a:endParaRPr/>
                    </a:p>
                  </a:txBody>
                  <a:tcPr marT="91425" marB="91425" marR="91425" marL="91425"/>
                </a:tc>
                <a:tc gridSpan="3" vMerge="1"/>
                <a:tc hMerge="1" vMerge="1"/>
                <a:tc hMerge="1" vMerge="1"/>
              </a:tr>
              <a:tr h="433050">
                <a:tc>
                  <a:txBody>
                    <a:bodyPr/>
                    <a:lstStyle/>
                    <a:p>
                      <a:pPr indent="0" lvl="0" marL="0" rtl="0" algn="ctr">
                        <a:spcBef>
                          <a:spcPts val="0"/>
                        </a:spcBef>
                        <a:spcAft>
                          <a:spcPts val="0"/>
                        </a:spcAft>
                        <a:buNone/>
                      </a:pPr>
                      <a:r>
                        <a:rPr lang="en"/>
                        <a:t>camera_gridmap</a:t>
                      </a:r>
                      <a:endParaRPr/>
                    </a:p>
                  </a:txBody>
                  <a:tcPr marT="91425" marB="91425" marR="91425" marL="91425"/>
                </a:tc>
                <a:tc>
                  <a:txBody>
                    <a:bodyPr/>
                    <a:lstStyle/>
                    <a:p>
                      <a:pPr indent="0" lvl="0" marL="0" rtl="0" algn="ctr">
                        <a:spcBef>
                          <a:spcPts val="0"/>
                        </a:spcBef>
                        <a:spcAft>
                          <a:spcPts val="0"/>
                        </a:spcAft>
                        <a:buNone/>
                      </a:pPr>
                      <a:r>
                        <a:rPr lang="en" sz="1100"/>
                        <a:t>7</a:t>
                      </a:r>
                      <a:endParaRPr sz="1100"/>
                    </a:p>
                  </a:txBody>
                  <a:tcPr marT="91425" marB="91425" marR="91425" marL="91425"/>
                </a:tc>
                <a:tc>
                  <a:txBody>
                    <a:bodyPr/>
                    <a:lstStyle/>
                    <a:p>
                      <a:pPr indent="0" lvl="0" marL="0" rtl="0" algn="ctr">
                        <a:spcBef>
                          <a:spcPts val="0"/>
                        </a:spcBef>
                        <a:spcAft>
                          <a:spcPts val="0"/>
                        </a:spcAft>
                        <a:buNone/>
                      </a:pPr>
                      <a:r>
                        <a:rPr lang="en" sz="1100"/>
                        <a:t>17</a:t>
                      </a:r>
                      <a:endParaRPr sz="1100"/>
                    </a:p>
                  </a:txBody>
                  <a:tcPr marT="91425" marB="91425" marR="91425" marL="91425"/>
                </a:tc>
                <a:tc>
                  <a:txBody>
                    <a:bodyPr/>
                    <a:lstStyle/>
                    <a:p>
                      <a:pPr indent="0" lvl="0" marL="0" rtl="0" algn="ctr">
                        <a:spcBef>
                          <a:spcPts val="0"/>
                        </a:spcBef>
                        <a:spcAft>
                          <a:spcPts val="0"/>
                        </a:spcAft>
                        <a:buNone/>
                      </a:pPr>
                      <a:r>
                        <a:rPr lang="en" sz="1100"/>
                        <a:t>10</a:t>
                      </a:r>
                      <a:endParaRPr sz="1100"/>
                    </a:p>
                  </a:txBody>
                  <a:tcPr marT="91425" marB="91425" marR="91425" marL="91425"/>
                </a:tc>
                <a:tc gridSpan="3">
                  <a:txBody>
                    <a:bodyPr/>
                    <a:lstStyle/>
                    <a:p>
                      <a:pPr indent="0" lvl="0" marL="0" rtl="0" algn="ctr">
                        <a:spcBef>
                          <a:spcPts val="0"/>
                        </a:spcBef>
                        <a:spcAft>
                          <a:spcPts val="0"/>
                        </a:spcAft>
                        <a:buNone/>
                      </a:pPr>
                      <a:r>
                        <a:rPr lang="en" sz="1100"/>
                        <a:t>Corrected errors and warnings including codestyling errors</a:t>
                      </a:r>
                      <a:endParaRPr sz="1100"/>
                    </a:p>
                  </a:txBody>
                  <a:tcPr marT="91425" marB="91425" marR="91425" marL="91425"/>
                </a:tc>
                <a:tc hMerge="1"/>
                <a:tc hMerge="1"/>
              </a:tr>
              <a:tr h="402375">
                <a:tc>
                  <a:txBody>
                    <a:bodyPr/>
                    <a:lstStyle/>
                    <a:p>
                      <a:pPr indent="0" lvl="0" marL="0" rtl="0" algn="ctr">
                        <a:spcBef>
                          <a:spcPts val="0"/>
                        </a:spcBef>
                        <a:spcAft>
                          <a:spcPts val="0"/>
                        </a:spcAft>
                        <a:buNone/>
                      </a:pPr>
                      <a:r>
                        <a:rPr lang="en"/>
                        <a:t>lidar_gridmap</a:t>
                      </a:r>
                      <a:endParaRPr/>
                    </a:p>
                  </a:txBody>
                  <a:tcPr marT="91425" marB="91425" marR="91425" marL="91425"/>
                </a:tc>
                <a:tc>
                  <a:txBody>
                    <a:bodyPr/>
                    <a:lstStyle/>
                    <a:p>
                      <a:pPr indent="0" lvl="0" marL="0" rtl="0" algn="ctr">
                        <a:spcBef>
                          <a:spcPts val="0"/>
                        </a:spcBef>
                        <a:spcAft>
                          <a:spcPts val="0"/>
                        </a:spcAft>
                        <a:buNone/>
                      </a:pPr>
                      <a:r>
                        <a:rPr lang="en" sz="1100"/>
                        <a:t>9</a:t>
                      </a:r>
                      <a:endParaRPr sz="1100"/>
                    </a:p>
                  </a:txBody>
                  <a:tcPr marT="91425" marB="91425" marR="91425" marL="91425"/>
                </a:tc>
                <a:tc>
                  <a:txBody>
                    <a:bodyPr/>
                    <a:lstStyle/>
                    <a:p>
                      <a:pPr indent="0" lvl="0" marL="0" rtl="0" algn="ctr">
                        <a:spcBef>
                          <a:spcPts val="0"/>
                        </a:spcBef>
                        <a:spcAft>
                          <a:spcPts val="0"/>
                        </a:spcAft>
                        <a:buNone/>
                      </a:pPr>
                      <a:r>
                        <a:rPr lang="en" sz="1100"/>
                        <a:t>41</a:t>
                      </a:r>
                      <a:endParaRPr sz="1100"/>
                    </a:p>
                  </a:txBody>
                  <a:tcPr marT="91425" marB="91425" marR="91425" marL="91425"/>
                </a:tc>
                <a:tc>
                  <a:txBody>
                    <a:bodyPr/>
                    <a:lstStyle/>
                    <a:p>
                      <a:pPr indent="0" lvl="0" marL="0" rtl="0" algn="ctr">
                        <a:spcBef>
                          <a:spcPts val="0"/>
                        </a:spcBef>
                        <a:spcAft>
                          <a:spcPts val="0"/>
                        </a:spcAft>
                        <a:buNone/>
                      </a:pPr>
                      <a:r>
                        <a:rPr lang="en" sz="1100"/>
                        <a:t>24</a:t>
                      </a:r>
                      <a:endParaRPr sz="1100"/>
                    </a:p>
                  </a:txBody>
                  <a:tcPr marT="91425" marB="91425" marR="91425" marL="91425"/>
                </a:tc>
                <a:tc gridSpan="3">
                  <a:txBody>
                    <a:bodyPr/>
                    <a:lstStyle/>
                    <a:p>
                      <a:pPr indent="0" lvl="0" marL="0" rtl="0" algn="ctr">
                        <a:spcBef>
                          <a:spcPts val="0"/>
                        </a:spcBef>
                        <a:spcAft>
                          <a:spcPts val="0"/>
                        </a:spcAft>
                        <a:buNone/>
                      </a:pPr>
                      <a:r>
                        <a:rPr lang="en" sz="1100">
                          <a:solidFill>
                            <a:schemeClr val="dk1"/>
                          </a:solidFill>
                        </a:rPr>
                        <a:t>Corrected errors and warnings including codestyling errors</a:t>
                      </a:r>
                      <a:endParaRPr sz="1100"/>
                    </a:p>
                  </a:txBody>
                  <a:tcPr marT="91425" marB="91425" marR="91425" marL="91425"/>
                </a:tc>
                <a:tc hMerge="1"/>
                <a:tc hMerge="1"/>
              </a:tr>
              <a:tr h="402375">
                <a:tc>
                  <a:txBody>
                    <a:bodyPr/>
                    <a:lstStyle/>
                    <a:p>
                      <a:pPr indent="0" lvl="0" marL="0" rtl="0" algn="ctr">
                        <a:spcBef>
                          <a:spcPts val="0"/>
                        </a:spcBef>
                        <a:spcAft>
                          <a:spcPts val="0"/>
                        </a:spcAft>
                        <a:buNone/>
                      </a:pPr>
                      <a:r>
                        <a:rPr lang="en"/>
                        <a:t>static_fusion</a:t>
                      </a:r>
                      <a:endParaRPr/>
                    </a:p>
                  </a:txBody>
                  <a:tcPr marT="91425" marB="91425" marR="91425" marL="91425"/>
                </a:tc>
                <a:tc>
                  <a:txBody>
                    <a:bodyPr/>
                    <a:lstStyle/>
                    <a:p>
                      <a:pPr indent="0" lvl="0" marL="0" rtl="0" algn="ctr">
                        <a:spcBef>
                          <a:spcPts val="0"/>
                        </a:spcBef>
                        <a:spcAft>
                          <a:spcPts val="0"/>
                        </a:spcAft>
                        <a:buNone/>
                      </a:pPr>
                      <a:r>
                        <a:rPr lang="en" sz="1100"/>
                        <a:t>7</a:t>
                      </a:r>
                      <a:endParaRPr sz="1100"/>
                    </a:p>
                  </a:txBody>
                  <a:tcPr marT="91425" marB="91425" marR="91425" marL="91425"/>
                </a:tc>
                <a:tc>
                  <a:txBody>
                    <a:bodyPr/>
                    <a:lstStyle/>
                    <a:p>
                      <a:pPr indent="0" lvl="0" marL="0" rtl="0" algn="ctr">
                        <a:spcBef>
                          <a:spcPts val="0"/>
                        </a:spcBef>
                        <a:spcAft>
                          <a:spcPts val="0"/>
                        </a:spcAft>
                        <a:buNone/>
                      </a:pPr>
                      <a:r>
                        <a:rPr lang="en" sz="1100"/>
                        <a:t>16</a:t>
                      </a:r>
                      <a:endParaRPr sz="1100"/>
                    </a:p>
                  </a:txBody>
                  <a:tcPr marT="91425" marB="91425" marR="91425" marL="91425"/>
                </a:tc>
                <a:tc>
                  <a:txBody>
                    <a:bodyPr/>
                    <a:lstStyle/>
                    <a:p>
                      <a:pPr indent="0" lvl="0" marL="0" rtl="0" algn="ctr">
                        <a:spcBef>
                          <a:spcPts val="0"/>
                        </a:spcBef>
                        <a:spcAft>
                          <a:spcPts val="0"/>
                        </a:spcAft>
                        <a:buNone/>
                      </a:pPr>
                      <a:r>
                        <a:rPr lang="en" sz="1100"/>
                        <a:t>44</a:t>
                      </a:r>
                      <a:endParaRPr sz="1100"/>
                    </a:p>
                  </a:txBody>
                  <a:tcPr marT="91425" marB="91425" marR="91425" marL="91425"/>
                </a:tc>
                <a:tc gridSpan="3">
                  <a:txBody>
                    <a:bodyPr/>
                    <a:lstStyle/>
                    <a:p>
                      <a:pPr indent="0" lvl="0" marL="0" rtl="0" algn="ctr">
                        <a:spcBef>
                          <a:spcPts val="0"/>
                        </a:spcBef>
                        <a:spcAft>
                          <a:spcPts val="0"/>
                        </a:spcAft>
                        <a:buNone/>
                      </a:pPr>
                      <a:r>
                        <a:rPr lang="en" sz="1100">
                          <a:solidFill>
                            <a:schemeClr val="dk1"/>
                          </a:solidFill>
                        </a:rPr>
                        <a:t>Corrected errors and warnings including codestyling errors</a:t>
                      </a:r>
                      <a:endParaRPr sz="1100"/>
                    </a:p>
                  </a:txBody>
                  <a:tcPr marT="91425" marB="91425" marR="91425" marL="91425"/>
                </a:tc>
                <a:tc hMerge="1"/>
                <a:tc hMerge="1"/>
              </a:tr>
              <a:tr h="402375">
                <a:tc>
                  <a:txBody>
                    <a:bodyPr/>
                    <a:lstStyle/>
                    <a:p>
                      <a:pPr indent="0" lvl="0" marL="0" rtl="0" algn="ctr">
                        <a:spcBef>
                          <a:spcPts val="0"/>
                        </a:spcBef>
                        <a:spcAft>
                          <a:spcPts val="0"/>
                        </a:spcAft>
                        <a:buNone/>
                      </a:pPr>
                      <a:r>
                        <a:rPr lang="en"/>
                        <a:t>dynamic_fusion</a:t>
                      </a:r>
                      <a:endParaRPr/>
                    </a:p>
                  </a:txBody>
                  <a:tcPr marT="91425" marB="91425" marR="91425" marL="91425"/>
                </a:tc>
                <a:tc>
                  <a:txBody>
                    <a:bodyPr/>
                    <a:lstStyle/>
                    <a:p>
                      <a:pPr indent="0" lvl="0" marL="0" rtl="0" algn="ctr">
                        <a:spcBef>
                          <a:spcPts val="0"/>
                        </a:spcBef>
                        <a:spcAft>
                          <a:spcPts val="0"/>
                        </a:spcAft>
                        <a:buNone/>
                      </a:pPr>
                      <a:r>
                        <a:rPr lang="en" sz="1100"/>
                        <a:t>0</a:t>
                      </a:r>
                      <a:endParaRPr sz="1100"/>
                    </a:p>
                  </a:txBody>
                  <a:tcPr marT="91425" marB="91425" marR="91425" marL="91425"/>
                </a:tc>
                <a:tc>
                  <a:txBody>
                    <a:bodyPr/>
                    <a:lstStyle/>
                    <a:p>
                      <a:pPr indent="0" lvl="0" marL="0" rtl="0" algn="ctr">
                        <a:spcBef>
                          <a:spcPts val="0"/>
                        </a:spcBef>
                        <a:spcAft>
                          <a:spcPts val="0"/>
                        </a:spcAft>
                        <a:buNone/>
                      </a:pPr>
                      <a:r>
                        <a:rPr lang="en" sz="1100"/>
                        <a:t>15</a:t>
                      </a:r>
                      <a:endParaRPr sz="1100"/>
                    </a:p>
                  </a:txBody>
                  <a:tcPr marT="91425" marB="91425" marR="91425" marL="91425"/>
                </a:tc>
                <a:tc>
                  <a:txBody>
                    <a:bodyPr/>
                    <a:lstStyle/>
                    <a:p>
                      <a:pPr indent="0" lvl="0" marL="0" rtl="0" algn="ctr">
                        <a:spcBef>
                          <a:spcPts val="0"/>
                        </a:spcBef>
                        <a:spcAft>
                          <a:spcPts val="0"/>
                        </a:spcAft>
                        <a:buNone/>
                      </a:pPr>
                      <a:r>
                        <a:rPr lang="en" sz="1100"/>
                        <a:t>2</a:t>
                      </a:r>
                      <a:endParaRPr sz="1100"/>
                    </a:p>
                  </a:txBody>
                  <a:tcPr marT="91425" marB="91425" marR="91425" marL="91425"/>
                </a:tc>
                <a:tc gridSpan="3">
                  <a:txBody>
                    <a:bodyPr/>
                    <a:lstStyle/>
                    <a:p>
                      <a:pPr indent="0" lvl="0" marL="0" rtl="0" algn="ctr">
                        <a:spcBef>
                          <a:spcPts val="0"/>
                        </a:spcBef>
                        <a:spcAft>
                          <a:spcPts val="0"/>
                        </a:spcAft>
                        <a:buNone/>
                      </a:pPr>
                      <a:r>
                        <a:rPr lang="en" sz="1100">
                          <a:solidFill>
                            <a:schemeClr val="dk1"/>
                          </a:solidFill>
                        </a:rPr>
                        <a:t>Corrected errors and warnings including codestyling errors</a:t>
                      </a:r>
                      <a:endParaRPr sz="1100"/>
                    </a:p>
                  </a:txBody>
                  <a:tcPr marT="91425" marB="91425" marR="91425" marL="91425"/>
                </a:tc>
                <a:tc hMerge="1"/>
                <a:tc hMerge="1"/>
              </a:tr>
              <a:tr h="402375">
                <a:tc>
                  <a:txBody>
                    <a:bodyPr/>
                    <a:lstStyle/>
                    <a:p>
                      <a:pPr indent="0" lvl="0" marL="0" rtl="0" algn="ctr">
                        <a:spcBef>
                          <a:spcPts val="0"/>
                        </a:spcBef>
                        <a:spcAft>
                          <a:spcPts val="0"/>
                        </a:spcAft>
                        <a:buNone/>
                      </a:pPr>
                      <a:r>
                        <a:rPr lang="en"/>
                        <a:t>map_framework</a:t>
                      </a:r>
                      <a:endParaRPr/>
                    </a:p>
                  </a:txBody>
                  <a:tcPr marT="91425" marB="91425" marR="91425" marL="91425"/>
                </a:tc>
                <a:tc>
                  <a:txBody>
                    <a:bodyPr/>
                    <a:lstStyle/>
                    <a:p>
                      <a:pPr indent="0" lvl="0" marL="0" rtl="0" algn="ctr">
                        <a:spcBef>
                          <a:spcPts val="0"/>
                        </a:spcBef>
                        <a:spcAft>
                          <a:spcPts val="0"/>
                        </a:spcAft>
                        <a:buNone/>
                      </a:pPr>
                      <a:r>
                        <a:rPr lang="en" sz="1100"/>
                        <a:t>7</a:t>
                      </a:r>
                      <a:endParaRPr sz="1100"/>
                    </a:p>
                  </a:txBody>
                  <a:tcPr marT="91425" marB="91425" marR="91425" marL="91425"/>
                </a:tc>
                <a:tc>
                  <a:txBody>
                    <a:bodyPr/>
                    <a:lstStyle/>
                    <a:p>
                      <a:pPr indent="0" lvl="0" marL="0" rtl="0" algn="ctr">
                        <a:spcBef>
                          <a:spcPts val="0"/>
                        </a:spcBef>
                        <a:spcAft>
                          <a:spcPts val="0"/>
                        </a:spcAft>
                        <a:buNone/>
                      </a:pPr>
                      <a:r>
                        <a:rPr lang="en" sz="1100"/>
                        <a:t>12</a:t>
                      </a:r>
                      <a:endParaRPr sz="1100"/>
                    </a:p>
                  </a:txBody>
                  <a:tcPr marT="91425" marB="91425" marR="91425" marL="91425"/>
                </a:tc>
                <a:tc>
                  <a:txBody>
                    <a:bodyPr/>
                    <a:lstStyle/>
                    <a:p>
                      <a:pPr indent="0" lvl="0" marL="0" rtl="0" algn="ctr">
                        <a:spcBef>
                          <a:spcPts val="0"/>
                        </a:spcBef>
                        <a:spcAft>
                          <a:spcPts val="0"/>
                        </a:spcAft>
                        <a:buNone/>
                      </a:pPr>
                      <a:r>
                        <a:rPr lang="en" sz="1100"/>
                        <a:t>0</a:t>
                      </a:r>
                      <a:endParaRPr sz="1100"/>
                    </a:p>
                  </a:txBody>
                  <a:tcPr marT="91425" marB="91425" marR="91425" marL="91425"/>
                </a:tc>
                <a:tc gridSpan="3">
                  <a:txBody>
                    <a:bodyPr/>
                    <a:lstStyle/>
                    <a:p>
                      <a:pPr indent="0" lvl="0" marL="0" rtl="0" algn="ctr">
                        <a:spcBef>
                          <a:spcPts val="0"/>
                        </a:spcBef>
                        <a:spcAft>
                          <a:spcPts val="0"/>
                        </a:spcAft>
                        <a:buNone/>
                      </a:pPr>
                      <a:r>
                        <a:rPr lang="en" sz="1100">
                          <a:solidFill>
                            <a:schemeClr val="dk1"/>
                          </a:solidFill>
                        </a:rPr>
                        <a:t>Corrected errors and warnings including codestyling errors</a:t>
                      </a:r>
                      <a:endParaRPr sz="1100"/>
                    </a:p>
                  </a:txBody>
                  <a:tcPr marT="91425" marB="91425" marR="91425" marL="91425"/>
                </a:tc>
                <a:tc hMerge="1"/>
                <a:tc hMerge="1"/>
              </a:tr>
              <a:tr h="402375">
                <a:tc>
                  <a:txBody>
                    <a:bodyPr/>
                    <a:lstStyle/>
                    <a:p>
                      <a:pPr indent="0" lvl="0" marL="0" rtl="0" algn="ctr">
                        <a:spcBef>
                          <a:spcPts val="0"/>
                        </a:spcBef>
                        <a:spcAft>
                          <a:spcPts val="0"/>
                        </a:spcAft>
                        <a:buNone/>
                      </a:pPr>
                      <a:r>
                        <a:rPr lang="en"/>
                        <a:t>extended_map_server</a:t>
                      </a:r>
                      <a:endParaRPr/>
                    </a:p>
                  </a:txBody>
                  <a:tcPr marT="91425" marB="91425" marR="91425" marL="91425"/>
                </a:tc>
                <a:tc>
                  <a:txBody>
                    <a:bodyPr/>
                    <a:lstStyle/>
                    <a:p>
                      <a:pPr indent="0" lvl="0" marL="0" rtl="0" algn="ctr">
                        <a:spcBef>
                          <a:spcPts val="0"/>
                        </a:spcBef>
                        <a:spcAft>
                          <a:spcPts val="0"/>
                        </a:spcAft>
                        <a:buNone/>
                      </a:pPr>
                      <a:r>
                        <a:rPr lang="en" sz="1100"/>
                        <a:t>12</a:t>
                      </a:r>
                      <a:endParaRPr sz="1100"/>
                    </a:p>
                  </a:txBody>
                  <a:tcPr marT="91425" marB="91425" marR="91425" marL="91425"/>
                </a:tc>
                <a:tc>
                  <a:txBody>
                    <a:bodyPr/>
                    <a:lstStyle/>
                    <a:p>
                      <a:pPr indent="0" lvl="0" marL="0" rtl="0" algn="ctr">
                        <a:spcBef>
                          <a:spcPts val="0"/>
                        </a:spcBef>
                        <a:spcAft>
                          <a:spcPts val="0"/>
                        </a:spcAft>
                        <a:buNone/>
                      </a:pPr>
                      <a:r>
                        <a:rPr lang="en" sz="1100"/>
                        <a:t>33</a:t>
                      </a:r>
                      <a:endParaRPr sz="1100"/>
                    </a:p>
                  </a:txBody>
                  <a:tcPr marT="91425" marB="91425" marR="91425" marL="91425"/>
                </a:tc>
                <a:tc>
                  <a:txBody>
                    <a:bodyPr/>
                    <a:lstStyle/>
                    <a:p>
                      <a:pPr indent="0" lvl="0" marL="0" rtl="0" algn="ctr">
                        <a:spcBef>
                          <a:spcPts val="0"/>
                        </a:spcBef>
                        <a:spcAft>
                          <a:spcPts val="0"/>
                        </a:spcAft>
                        <a:buNone/>
                      </a:pPr>
                      <a:r>
                        <a:rPr lang="en" sz="1100"/>
                        <a:t>10</a:t>
                      </a:r>
                      <a:endParaRPr sz="1100"/>
                    </a:p>
                  </a:txBody>
                  <a:tcPr marT="91425" marB="91425" marR="91425" marL="91425"/>
                </a:tc>
                <a:tc gridSpan="3">
                  <a:txBody>
                    <a:bodyPr/>
                    <a:lstStyle/>
                    <a:p>
                      <a:pPr indent="0" lvl="0" marL="0" rtl="0" algn="ctr">
                        <a:spcBef>
                          <a:spcPts val="0"/>
                        </a:spcBef>
                        <a:spcAft>
                          <a:spcPts val="0"/>
                        </a:spcAft>
                        <a:buNone/>
                      </a:pPr>
                      <a:r>
                        <a:rPr lang="en" sz="1100">
                          <a:solidFill>
                            <a:schemeClr val="dk1"/>
                          </a:solidFill>
                        </a:rPr>
                        <a:t>Corrected errors and warnings including codestyling errors</a:t>
                      </a:r>
                      <a:endParaRPr sz="1100"/>
                    </a:p>
                  </a:txBody>
                  <a:tcPr marT="91425" marB="91425" marR="91425" marL="91425"/>
                </a:tc>
                <a:tc hMerge="1"/>
                <a:tc hMerge="1"/>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63"/>
          <p:cNvPicPr preferRelativeResize="0"/>
          <p:nvPr/>
        </p:nvPicPr>
        <p:blipFill rotWithShape="1">
          <a:blip r:embed="rId3">
            <a:alphaModFix/>
          </a:blip>
          <a:srcRect b="30570" l="0" r="0" t="0"/>
          <a:stretch/>
        </p:blipFill>
        <p:spPr>
          <a:xfrm>
            <a:off x="157400" y="603100"/>
            <a:ext cx="8829202" cy="2728975"/>
          </a:xfrm>
          <a:prstGeom prst="rect">
            <a:avLst/>
          </a:prstGeom>
          <a:noFill/>
          <a:ln>
            <a:noFill/>
          </a:ln>
        </p:spPr>
      </p:pic>
      <p:sp>
        <p:nvSpPr>
          <p:cNvPr id="923" name="Google Shape;923;p63"/>
          <p:cNvSpPr txBox="1"/>
          <p:nvPr/>
        </p:nvSpPr>
        <p:spPr>
          <a:xfrm>
            <a:off x="2787400" y="3332075"/>
            <a:ext cx="3066000" cy="438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en" sz="1800">
                <a:solidFill>
                  <a:schemeClr val="dk2"/>
                </a:solidFill>
              </a:rPr>
              <a:t>Cpplint errors</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924" name="Google Shape;924;p63"/>
          <p:cNvSpPr txBox="1"/>
          <p:nvPr>
            <p:ph type="title"/>
          </p:nvPr>
        </p:nvSpPr>
        <p:spPr>
          <a:xfrm>
            <a:off x="311700" y="119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cpplint test result : RGB Camera Grid-map Node</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925" name="Google Shape;925;p63"/>
          <p:cNvPicPr preferRelativeResize="0"/>
          <p:nvPr/>
        </p:nvPicPr>
        <p:blipFill rotWithShape="1">
          <a:blip r:embed="rId4">
            <a:alphaModFix/>
          </a:blip>
          <a:srcRect b="86245" l="0" r="0" t="0"/>
          <a:stretch/>
        </p:blipFill>
        <p:spPr>
          <a:xfrm>
            <a:off x="170400" y="4092352"/>
            <a:ext cx="8803200" cy="539049"/>
          </a:xfrm>
          <a:prstGeom prst="rect">
            <a:avLst/>
          </a:prstGeom>
          <a:noFill/>
          <a:ln>
            <a:noFill/>
          </a:ln>
        </p:spPr>
      </p:pic>
      <p:sp>
        <p:nvSpPr>
          <p:cNvPr id="926" name="Google Shape;926;p63"/>
          <p:cNvSpPr txBox="1"/>
          <p:nvPr/>
        </p:nvSpPr>
        <p:spPr>
          <a:xfrm>
            <a:off x="2652625" y="4631400"/>
            <a:ext cx="30660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Post cpplint correction</a:t>
            </a:r>
            <a:endParaRPr sz="1800">
              <a:solidFill>
                <a:schemeClr val="dk2"/>
              </a:solidFill>
            </a:endParaRPr>
          </a:p>
          <a:p>
            <a:pPr indent="0" lvl="0" marL="0" rtl="0" algn="ctr">
              <a:spcBef>
                <a:spcPts val="0"/>
              </a:spcBef>
              <a:spcAft>
                <a:spcPts val="0"/>
              </a:spcAft>
              <a:buNone/>
            </a:pPr>
            <a:r>
              <a:t/>
            </a:r>
            <a:endParaRPr sz="18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p64"/>
          <p:cNvPicPr preferRelativeResize="0"/>
          <p:nvPr/>
        </p:nvPicPr>
        <p:blipFill rotWithShape="1">
          <a:blip r:embed="rId3">
            <a:alphaModFix/>
          </a:blip>
          <a:srcRect b="79915" l="0" r="0" t="0"/>
          <a:stretch/>
        </p:blipFill>
        <p:spPr>
          <a:xfrm>
            <a:off x="185088" y="764171"/>
            <a:ext cx="8773824" cy="756425"/>
          </a:xfrm>
          <a:prstGeom prst="rect">
            <a:avLst/>
          </a:prstGeom>
          <a:noFill/>
          <a:ln>
            <a:noFill/>
          </a:ln>
        </p:spPr>
      </p:pic>
      <p:sp>
        <p:nvSpPr>
          <p:cNvPr id="932" name="Google Shape;932;p64"/>
          <p:cNvSpPr txBox="1"/>
          <p:nvPr/>
        </p:nvSpPr>
        <p:spPr>
          <a:xfrm>
            <a:off x="3039000" y="1666575"/>
            <a:ext cx="30660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cmakelint errors</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933" name="Google Shape;933;p64"/>
          <p:cNvSpPr txBox="1"/>
          <p:nvPr>
            <p:ph idx="4294967295" type="title"/>
          </p:nvPr>
        </p:nvSpPr>
        <p:spPr>
          <a:xfrm>
            <a:off x="311700" y="119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cmakelint test result : RGB Camera Grid-map Node</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934" name="Google Shape;934;p64"/>
          <p:cNvPicPr preferRelativeResize="0"/>
          <p:nvPr/>
        </p:nvPicPr>
        <p:blipFill rotWithShape="1">
          <a:blip r:embed="rId4">
            <a:alphaModFix/>
          </a:blip>
          <a:srcRect b="89994" l="0" r="0" t="0"/>
          <a:stretch/>
        </p:blipFill>
        <p:spPr>
          <a:xfrm>
            <a:off x="80500" y="2834523"/>
            <a:ext cx="8982998" cy="385800"/>
          </a:xfrm>
          <a:prstGeom prst="rect">
            <a:avLst/>
          </a:prstGeom>
          <a:noFill/>
          <a:ln>
            <a:noFill/>
          </a:ln>
        </p:spPr>
      </p:pic>
      <p:sp>
        <p:nvSpPr>
          <p:cNvPr id="935" name="Google Shape;935;p64"/>
          <p:cNvSpPr txBox="1"/>
          <p:nvPr/>
        </p:nvSpPr>
        <p:spPr>
          <a:xfrm>
            <a:off x="2663875" y="3283725"/>
            <a:ext cx="3066000" cy="43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Post cmakelint correction</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65"/>
          <p:cNvPicPr preferRelativeResize="0"/>
          <p:nvPr/>
        </p:nvPicPr>
        <p:blipFill rotWithShape="1">
          <a:blip r:embed="rId3">
            <a:alphaModFix/>
          </a:blip>
          <a:srcRect b="73806" l="0" r="0" t="0"/>
          <a:stretch/>
        </p:blipFill>
        <p:spPr>
          <a:xfrm>
            <a:off x="176513" y="1262075"/>
            <a:ext cx="8790974" cy="988450"/>
          </a:xfrm>
          <a:prstGeom prst="rect">
            <a:avLst/>
          </a:prstGeom>
          <a:noFill/>
          <a:ln>
            <a:noFill/>
          </a:ln>
        </p:spPr>
      </p:pic>
      <p:sp>
        <p:nvSpPr>
          <p:cNvPr id="941" name="Google Shape;941;p65"/>
          <p:cNvSpPr txBox="1"/>
          <p:nvPr/>
        </p:nvSpPr>
        <p:spPr>
          <a:xfrm>
            <a:off x="3039000" y="2980525"/>
            <a:ext cx="3066000" cy="43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yamllint errors</a:t>
            </a:r>
            <a:endParaRPr sz="1800">
              <a:solidFill>
                <a:schemeClr val="dk2"/>
              </a:solidFill>
            </a:endParaRPr>
          </a:p>
          <a:p>
            <a:pPr indent="0" lvl="0" marL="0" rtl="0" algn="ctr">
              <a:spcBef>
                <a:spcPts val="0"/>
              </a:spcBef>
              <a:spcAft>
                <a:spcPts val="0"/>
              </a:spcAft>
              <a:buNone/>
            </a:pPr>
            <a:r>
              <a:t/>
            </a:r>
            <a:endParaRPr sz="1800">
              <a:solidFill>
                <a:schemeClr val="dk2"/>
              </a:solidFill>
            </a:endParaRPr>
          </a:p>
        </p:txBody>
      </p:sp>
      <p:sp>
        <p:nvSpPr>
          <p:cNvPr id="942" name="Google Shape;942;p65"/>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Static yamllint test result : RGB Camera Grid-Map Node</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Framework on Tomcar</a:t>
            </a:r>
            <a:endParaRPr/>
          </a:p>
        </p:txBody>
      </p:sp>
      <p:sp>
        <p:nvSpPr>
          <p:cNvPr id="948" name="Google Shape;948;p66"/>
          <p:cNvSpPr txBox="1"/>
          <p:nvPr/>
        </p:nvSpPr>
        <p:spPr>
          <a:xfrm>
            <a:off x="204375" y="994900"/>
            <a:ext cx="32271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Tomcar System Configuration </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PC-D pre installed dependencies </a:t>
            </a:r>
            <a:endParaRPr sz="1200">
              <a:solidFill>
                <a:schemeClr val="dk2"/>
              </a:solidFill>
            </a:endParaRPr>
          </a:p>
          <a:p>
            <a:pPr indent="-304800" lvl="1" marL="742950" rtl="0" algn="l">
              <a:spcBef>
                <a:spcPts val="0"/>
              </a:spcBef>
              <a:spcAft>
                <a:spcPts val="0"/>
              </a:spcAft>
              <a:buClr>
                <a:schemeClr val="dk2"/>
              </a:buClr>
              <a:buSzPts val="1200"/>
              <a:buChar char="○"/>
            </a:pPr>
            <a:r>
              <a:rPr lang="en" sz="1200">
                <a:solidFill>
                  <a:schemeClr val="dk2"/>
                </a:solidFill>
              </a:rPr>
              <a:t>ROS2 - Foxy</a:t>
            </a:r>
            <a:endParaRPr sz="1200">
              <a:solidFill>
                <a:schemeClr val="dk2"/>
              </a:solidFill>
            </a:endParaRPr>
          </a:p>
          <a:p>
            <a:pPr indent="-304800" lvl="1" marL="742950" rtl="0" algn="l">
              <a:spcBef>
                <a:spcPts val="0"/>
              </a:spcBef>
              <a:spcAft>
                <a:spcPts val="0"/>
              </a:spcAft>
              <a:buClr>
                <a:schemeClr val="dk2"/>
              </a:buClr>
              <a:buSzPts val="1200"/>
              <a:buChar char="○"/>
            </a:pPr>
            <a:r>
              <a:rPr lang="en" sz="1200">
                <a:solidFill>
                  <a:schemeClr val="dk2"/>
                </a:solidFill>
              </a:rPr>
              <a:t>Velodyne driver node</a:t>
            </a:r>
            <a:endParaRPr sz="1200">
              <a:solidFill>
                <a:schemeClr val="dk2"/>
              </a:solidFill>
            </a:endParaRPr>
          </a:p>
          <a:p>
            <a:pPr indent="-304800" lvl="1" marL="742950" rtl="0" algn="l">
              <a:spcBef>
                <a:spcPts val="0"/>
              </a:spcBef>
              <a:spcAft>
                <a:spcPts val="0"/>
              </a:spcAft>
              <a:buClr>
                <a:schemeClr val="dk2"/>
              </a:buClr>
              <a:buSzPts val="1200"/>
              <a:buChar char="○"/>
            </a:pPr>
            <a:r>
              <a:rPr lang="en" sz="1200">
                <a:solidFill>
                  <a:schemeClr val="dk2"/>
                </a:solidFill>
              </a:rPr>
              <a:t>Zed2 camera node</a:t>
            </a:r>
            <a:endParaRPr sz="1200">
              <a:solidFill>
                <a:schemeClr val="dk2"/>
              </a:solidFill>
            </a:endParaRPr>
          </a:p>
          <a:p>
            <a:pPr indent="-304800" lvl="1" marL="742950" rtl="0" algn="l">
              <a:spcBef>
                <a:spcPts val="0"/>
              </a:spcBef>
              <a:spcAft>
                <a:spcPts val="0"/>
              </a:spcAft>
              <a:buClr>
                <a:schemeClr val="dk2"/>
              </a:buClr>
              <a:buSzPts val="1200"/>
              <a:buChar char="○"/>
            </a:pPr>
            <a:r>
              <a:rPr lang="en" sz="1200">
                <a:solidFill>
                  <a:schemeClr val="dk2"/>
                </a:solidFill>
              </a:rPr>
              <a:t>GPS driver</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PC-E pre installed dependencies </a:t>
            </a:r>
            <a:endParaRPr sz="1200">
              <a:solidFill>
                <a:schemeClr val="dk2"/>
              </a:solidFill>
            </a:endParaRPr>
          </a:p>
          <a:p>
            <a:pPr indent="-304800" lvl="1" marL="742950" rtl="0" algn="l">
              <a:spcBef>
                <a:spcPts val="0"/>
              </a:spcBef>
              <a:spcAft>
                <a:spcPts val="0"/>
              </a:spcAft>
              <a:buClr>
                <a:schemeClr val="dk2"/>
              </a:buClr>
              <a:buSzPts val="1200"/>
              <a:buChar char="○"/>
            </a:pPr>
            <a:r>
              <a:rPr lang="en" sz="1200">
                <a:solidFill>
                  <a:schemeClr val="dk2"/>
                </a:solidFill>
              </a:rPr>
              <a:t>ROS2 - Foxy</a:t>
            </a:r>
            <a:endParaRPr sz="1200">
              <a:solidFill>
                <a:schemeClr val="dk2"/>
              </a:solidFill>
            </a:endParaRPr>
          </a:p>
          <a:p>
            <a:pPr indent="-304800" lvl="1" marL="742950" rtl="0" algn="l">
              <a:spcBef>
                <a:spcPts val="0"/>
              </a:spcBef>
              <a:spcAft>
                <a:spcPts val="0"/>
              </a:spcAft>
              <a:buClr>
                <a:schemeClr val="dk2"/>
              </a:buClr>
              <a:buSzPts val="1200"/>
              <a:buChar char="○"/>
            </a:pPr>
            <a:r>
              <a:rPr lang="en" sz="1200">
                <a:solidFill>
                  <a:schemeClr val="dk2"/>
                </a:solidFill>
              </a:rPr>
              <a:t>Road Segmentation</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PC-F pre installed dependencies</a:t>
            </a:r>
            <a:endParaRPr sz="1200">
              <a:solidFill>
                <a:schemeClr val="dk2"/>
              </a:solidFill>
            </a:endParaRPr>
          </a:p>
          <a:p>
            <a:pPr indent="-304800" lvl="1" marL="742950" rtl="0" algn="l">
              <a:spcBef>
                <a:spcPts val="0"/>
              </a:spcBef>
              <a:spcAft>
                <a:spcPts val="0"/>
              </a:spcAft>
              <a:buClr>
                <a:schemeClr val="dk2"/>
              </a:buClr>
              <a:buSzPts val="1200"/>
              <a:buChar char="○"/>
            </a:pPr>
            <a:r>
              <a:rPr lang="en" sz="1200">
                <a:solidFill>
                  <a:schemeClr val="dk2"/>
                </a:solidFill>
              </a:rPr>
              <a:t>ROS2 - Foxy</a:t>
            </a:r>
            <a:endParaRPr sz="1200">
              <a:solidFill>
                <a:schemeClr val="dk2"/>
              </a:solidFill>
            </a:endParaRPr>
          </a:p>
        </p:txBody>
      </p:sp>
      <p:sp>
        <p:nvSpPr>
          <p:cNvPr id="949" name="Google Shape;949;p66"/>
          <p:cNvSpPr txBox="1"/>
          <p:nvPr/>
        </p:nvSpPr>
        <p:spPr>
          <a:xfrm>
            <a:off x="4630400" y="994900"/>
            <a:ext cx="3227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Costmap framework dependencies</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ROS2 - Humble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GridMap library</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MongoDB Server</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m</a:t>
            </a:r>
            <a:r>
              <a:rPr lang="en" sz="1200">
                <a:solidFill>
                  <a:schemeClr val="dk2"/>
                </a:solidFill>
              </a:rPr>
              <a:t>ongo-cxx-driver </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graphicsmagick</a:t>
            </a:r>
            <a:endParaRPr sz="1200">
              <a:solidFill>
                <a:schemeClr val="dk2"/>
              </a:solidFill>
            </a:endParaRPr>
          </a:p>
          <a:p>
            <a:pPr indent="0" lvl="0" marL="914400" rtl="0" algn="l">
              <a:spcBef>
                <a:spcPts val="0"/>
              </a:spcBef>
              <a:spcAft>
                <a:spcPts val="0"/>
              </a:spcAft>
              <a:buNone/>
            </a:pPr>
            <a:r>
              <a:t/>
            </a:r>
            <a:endParaRPr sz="12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Framework on Tomcar</a:t>
            </a:r>
            <a:endParaRPr/>
          </a:p>
        </p:txBody>
      </p:sp>
      <p:sp>
        <p:nvSpPr>
          <p:cNvPr id="955" name="Google Shape;955;p67"/>
          <p:cNvSpPr txBox="1"/>
          <p:nvPr/>
        </p:nvSpPr>
        <p:spPr>
          <a:xfrm>
            <a:off x="204375" y="994900"/>
            <a:ext cx="4297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Setup and Installation</a:t>
            </a:r>
            <a:r>
              <a:rPr b="1" lang="en" sz="1200" u="sng">
                <a:solidFill>
                  <a:schemeClr val="dk2"/>
                </a:solidFill>
              </a:rPr>
              <a:t> </a:t>
            </a:r>
            <a:br>
              <a:rPr b="1" lang="en" sz="1200" u="sng">
                <a:solidFill>
                  <a:schemeClr val="dk2"/>
                </a:solidFill>
              </a:rPr>
            </a:b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As host system and map_framework </a:t>
            </a:r>
            <a:r>
              <a:rPr lang="en" sz="1200">
                <a:solidFill>
                  <a:schemeClr val="dk2"/>
                </a:solidFill>
              </a:rPr>
              <a:t>dependency of</a:t>
            </a:r>
            <a:r>
              <a:rPr lang="en" sz="1200">
                <a:solidFill>
                  <a:schemeClr val="dk2"/>
                </a:solidFill>
              </a:rPr>
              <a:t> ROS2 is not same, we </a:t>
            </a:r>
            <a:r>
              <a:rPr lang="en" sz="1200">
                <a:solidFill>
                  <a:schemeClr val="dk2"/>
                </a:solidFill>
              </a:rPr>
              <a:t>containerised</a:t>
            </a:r>
            <a:r>
              <a:rPr lang="en" sz="1200">
                <a:solidFill>
                  <a:schemeClr val="dk2"/>
                </a:solidFill>
              </a:rPr>
              <a:t> the whole framework in multistage image using docker.</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Used docker-compose to </a:t>
            </a:r>
            <a:r>
              <a:rPr lang="en" sz="1200">
                <a:solidFill>
                  <a:schemeClr val="dk2"/>
                </a:solidFill>
              </a:rPr>
              <a:t>configure</a:t>
            </a:r>
            <a:r>
              <a:rPr lang="en" sz="1200">
                <a:solidFill>
                  <a:schemeClr val="dk2"/>
                </a:solidFill>
              </a:rPr>
              <a:t> containers mount points, command and network mode</a:t>
            </a:r>
            <a:endParaRPr sz="1200">
              <a:solidFill>
                <a:schemeClr val="dk2"/>
              </a:solidFill>
            </a:endParaRPr>
          </a:p>
          <a:p>
            <a:pPr indent="-304800" lvl="0" marL="457200" rtl="0" algn="l">
              <a:spcBef>
                <a:spcPts val="0"/>
              </a:spcBef>
              <a:spcAft>
                <a:spcPts val="0"/>
              </a:spcAft>
              <a:buClr>
                <a:schemeClr val="dk2"/>
              </a:buClr>
              <a:buSzPts val="1200"/>
              <a:buChar char="●"/>
            </a:pPr>
            <a:r>
              <a:rPr lang="en" sz="1200">
                <a:solidFill>
                  <a:schemeClr val="dk2"/>
                </a:solidFill>
              </a:rPr>
              <a:t>We chose PC-F for setting up docker and deploying containers</a:t>
            </a:r>
            <a:endParaRPr sz="1200">
              <a:solidFill>
                <a:schemeClr val="dk2"/>
              </a:solidFill>
            </a:endParaRPr>
          </a:p>
        </p:txBody>
      </p:sp>
      <p:pic>
        <p:nvPicPr>
          <p:cNvPr id="956" name="Google Shape;956;p67"/>
          <p:cNvPicPr preferRelativeResize="0"/>
          <p:nvPr/>
        </p:nvPicPr>
        <p:blipFill>
          <a:blip r:embed="rId3">
            <a:alphaModFix/>
          </a:blip>
          <a:stretch>
            <a:fillRect/>
          </a:stretch>
        </p:blipFill>
        <p:spPr>
          <a:xfrm>
            <a:off x="357100" y="3262825"/>
            <a:ext cx="6496050" cy="1695450"/>
          </a:xfrm>
          <a:prstGeom prst="rect">
            <a:avLst/>
          </a:prstGeom>
          <a:noFill/>
          <a:ln>
            <a:noFill/>
          </a:ln>
        </p:spPr>
      </p:pic>
      <p:pic>
        <p:nvPicPr>
          <p:cNvPr id="957" name="Google Shape;957;p67"/>
          <p:cNvPicPr preferRelativeResize="0"/>
          <p:nvPr/>
        </p:nvPicPr>
        <p:blipFill>
          <a:blip r:embed="rId4">
            <a:alphaModFix/>
          </a:blip>
          <a:stretch>
            <a:fillRect/>
          </a:stretch>
        </p:blipFill>
        <p:spPr>
          <a:xfrm>
            <a:off x="4495275" y="1111125"/>
            <a:ext cx="4337026" cy="257999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Framework on Tomcar</a:t>
            </a:r>
            <a:endParaRPr/>
          </a:p>
        </p:txBody>
      </p:sp>
      <p:sp>
        <p:nvSpPr>
          <p:cNvPr id="963" name="Google Shape;963;p68"/>
          <p:cNvSpPr txBox="1"/>
          <p:nvPr/>
        </p:nvSpPr>
        <p:spPr>
          <a:xfrm>
            <a:off x="204375" y="994900"/>
            <a:ext cx="4297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Deployment Architecture</a:t>
            </a:r>
            <a:r>
              <a:rPr b="1" lang="en" sz="1200" u="sng">
                <a:solidFill>
                  <a:schemeClr val="dk2"/>
                </a:solidFill>
              </a:rPr>
              <a:t> </a:t>
            </a:r>
            <a:br>
              <a:rPr b="1" lang="en" sz="1200" u="sng">
                <a:solidFill>
                  <a:schemeClr val="dk2"/>
                </a:solidFill>
              </a:rPr>
            </a:br>
            <a:endParaRPr sz="1200">
              <a:solidFill>
                <a:schemeClr val="dk2"/>
              </a:solidFill>
            </a:endParaRPr>
          </a:p>
        </p:txBody>
      </p:sp>
      <p:sp>
        <p:nvSpPr>
          <p:cNvPr id="964" name="Google Shape;964;p68"/>
          <p:cNvSpPr/>
          <p:nvPr/>
        </p:nvSpPr>
        <p:spPr>
          <a:xfrm>
            <a:off x="5615700" y="1371150"/>
            <a:ext cx="3059700" cy="151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PC-D</a:t>
            </a:r>
            <a:endParaRPr/>
          </a:p>
          <a:p>
            <a:pPr indent="-317500" lvl="0" marL="457200" rtl="0" algn="l">
              <a:spcBef>
                <a:spcPts val="0"/>
              </a:spcBef>
              <a:spcAft>
                <a:spcPts val="0"/>
              </a:spcAft>
              <a:buSzPts val="1400"/>
              <a:buChar char="-"/>
            </a:pPr>
            <a:r>
              <a:rPr lang="en"/>
              <a:t>Velodyne driver node</a:t>
            </a:r>
            <a:endParaRPr/>
          </a:p>
          <a:p>
            <a:pPr indent="-298450" lvl="1" marL="914400" rtl="0" algn="l">
              <a:spcBef>
                <a:spcPts val="0"/>
              </a:spcBef>
              <a:spcAft>
                <a:spcPts val="0"/>
              </a:spcAft>
              <a:buSzPts val="1100"/>
              <a:buChar char="-"/>
            </a:pPr>
            <a:r>
              <a:rPr lang="en" sz="1100"/>
              <a:t>Velodyne PointCloud</a:t>
            </a:r>
            <a:endParaRPr sz="1100"/>
          </a:p>
          <a:p>
            <a:pPr indent="-317500" lvl="0" marL="457200" rtl="0" algn="l">
              <a:spcBef>
                <a:spcPts val="0"/>
              </a:spcBef>
              <a:spcAft>
                <a:spcPts val="0"/>
              </a:spcAft>
              <a:buSzPts val="1400"/>
              <a:buChar char="-"/>
            </a:pPr>
            <a:r>
              <a:rPr lang="en"/>
              <a:t>Zed2 camera node</a:t>
            </a:r>
            <a:endParaRPr/>
          </a:p>
          <a:p>
            <a:pPr indent="-298450" lvl="1" marL="914400" rtl="0" algn="l">
              <a:spcBef>
                <a:spcPts val="0"/>
              </a:spcBef>
              <a:spcAft>
                <a:spcPts val="0"/>
              </a:spcAft>
              <a:buSzPts val="1100"/>
              <a:buChar char="-"/>
            </a:pPr>
            <a:r>
              <a:rPr lang="en" sz="1100"/>
              <a:t>RGB Images</a:t>
            </a:r>
            <a:endParaRPr sz="1100"/>
          </a:p>
          <a:p>
            <a:pPr indent="-317500" lvl="0" marL="457200" rtl="0" algn="l">
              <a:spcBef>
                <a:spcPts val="0"/>
              </a:spcBef>
              <a:spcAft>
                <a:spcPts val="0"/>
              </a:spcAft>
              <a:buSzPts val="1400"/>
              <a:buChar char="-"/>
            </a:pPr>
            <a:r>
              <a:rPr lang="en"/>
              <a:t>GPS localization node</a:t>
            </a:r>
            <a:endParaRPr/>
          </a:p>
          <a:p>
            <a:pPr indent="-298450" lvl="1" marL="914400" rtl="0" algn="l">
              <a:spcBef>
                <a:spcPts val="0"/>
              </a:spcBef>
              <a:spcAft>
                <a:spcPts val="0"/>
              </a:spcAft>
              <a:buSzPts val="1100"/>
              <a:buChar char="-"/>
            </a:pPr>
            <a:r>
              <a:rPr lang="en" sz="1100"/>
              <a:t>Special Odometry</a:t>
            </a:r>
            <a:endParaRPr sz="1100"/>
          </a:p>
        </p:txBody>
      </p:sp>
      <p:sp>
        <p:nvSpPr>
          <p:cNvPr id="965" name="Google Shape;965;p68"/>
          <p:cNvSpPr/>
          <p:nvPr/>
        </p:nvSpPr>
        <p:spPr>
          <a:xfrm>
            <a:off x="337700" y="1581400"/>
            <a:ext cx="3059700" cy="97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PC-E</a:t>
            </a:r>
            <a:endParaRPr/>
          </a:p>
          <a:p>
            <a:pPr indent="-317500" lvl="0" marL="457200" rtl="0" algn="l">
              <a:spcBef>
                <a:spcPts val="0"/>
              </a:spcBef>
              <a:spcAft>
                <a:spcPts val="0"/>
              </a:spcAft>
              <a:buSzPts val="1400"/>
              <a:buChar char="-"/>
            </a:pPr>
            <a:r>
              <a:rPr lang="en"/>
              <a:t>Road Segmentation Node</a:t>
            </a:r>
            <a:endParaRPr/>
          </a:p>
          <a:p>
            <a:pPr indent="-298450" lvl="1" marL="742950" rtl="0" algn="l">
              <a:spcBef>
                <a:spcPts val="0"/>
              </a:spcBef>
              <a:spcAft>
                <a:spcPts val="0"/>
              </a:spcAft>
              <a:buSzPts val="1100"/>
              <a:buChar char="-"/>
            </a:pPr>
            <a:r>
              <a:rPr lang="en" sz="1100"/>
              <a:t>Road PointCloud</a:t>
            </a:r>
            <a:endParaRPr sz="1100"/>
          </a:p>
          <a:p>
            <a:pPr indent="-298450" lvl="1" marL="742950" rtl="0" algn="l">
              <a:spcBef>
                <a:spcPts val="0"/>
              </a:spcBef>
              <a:spcAft>
                <a:spcPts val="0"/>
              </a:spcAft>
              <a:buSzPts val="1100"/>
              <a:buChar char="-"/>
            </a:pPr>
            <a:r>
              <a:rPr lang="en" sz="1100"/>
              <a:t>NonRoad PointCloud</a:t>
            </a:r>
            <a:endParaRPr sz="1100"/>
          </a:p>
        </p:txBody>
      </p:sp>
      <p:pic>
        <p:nvPicPr>
          <p:cNvPr id="966" name="Google Shape;966;p68"/>
          <p:cNvPicPr preferRelativeResize="0"/>
          <p:nvPr/>
        </p:nvPicPr>
        <p:blipFill>
          <a:blip r:embed="rId3">
            <a:alphaModFix/>
          </a:blip>
          <a:stretch>
            <a:fillRect/>
          </a:stretch>
        </p:blipFill>
        <p:spPr>
          <a:xfrm>
            <a:off x="2746188" y="3076375"/>
            <a:ext cx="3385224" cy="2013775"/>
          </a:xfrm>
          <a:prstGeom prst="rect">
            <a:avLst/>
          </a:prstGeom>
          <a:noFill/>
          <a:ln>
            <a:noFill/>
          </a:ln>
        </p:spPr>
      </p:pic>
      <p:sp>
        <p:nvSpPr>
          <p:cNvPr id="967" name="Google Shape;967;p68"/>
          <p:cNvSpPr/>
          <p:nvPr/>
        </p:nvSpPr>
        <p:spPr>
          <a:xfrm rot="10800000">
            <a:off x="3541500" y="1837375"/>
            <a:ext cx="1947000" cy="1239000"/>
          </a:xfrm>
          <a:prstGeom prst="leftRightUpArrow">
            <a:avLst>
              <a:gd fmla="val 25000" name="adj1"/>
              <a:gd fmla="val 22787" name="adj2"/>
              <a:gd fmla="val 2313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8" name="Google Shape;968;p68"/>
          <p:cNvSpPr txBox="1"/>
          <p:nvPr/>
        </p:nvSpPr>
        <p:spPr>
          <a:xfrm>
            <a:off x="3958450" y="1510600"/>
            <a:ext cx="1096200" cy="42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rPr>
              <a:t>local</a:t>
            </a:r>
            <a:r>
              <a:rPr lang="en" sz="900">
                <a:solidFill>
                  <a:schemeClr val="dk1"/>
                </a:solidFill>
              </a:rPr>
              <a:t> network communication</a:t>
            </a:r>
            <a:endParaRPr sz="9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Framework on Tomcar</a:t>
            </a:r>
            <a:endParaRPr/>
          </a:p>
        </p:txBody>
      </p:sp>
      <p:sp>
        <p:nvSpPr>
          <p:cNvPr id="974" name="Google Shape;974;p69"/>
          <p:cNvSpPr txBox="1"/>
          <p:nvPr/>
        </p:nvSpPr>
        <p:spPr>
          <a:xfrm>
            <a:off x="212800" y="952750"/>
            <a:ext cx="429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u="sng">
                <a:solidFill>
                  <a:schemeClr val="dk2"/>
                </a:solidFill>
              </a:rPr>
              <a:t>Issues faced in deployment and testing process</a:t>
            </a:r>
            <a:endParaRPr sz="1200">
              <a:solidFill>
                <a:schemeClr val="dk1"/>
              </a:solidFill>
              <a:highlight>
                <a:srgbClr val="FFFF00"/>
              </a:highlight>
            </a:endParaRPr>
          </a:p>
        </p:txBody>
      </p:sp>
      <p:graphicFrame>
        <p:nvGraphicFramePr>
          <p:cNvPr id="975" name="Google Shape;975;p69"/>
          <p:cNvGraphicFramePr/>
          <p:nvPr/>
        </p:nvGraphicFramePr>
        <p:xfrm>
          <a:off x="396175" y="1549000"/>
          <a:ext cx="3000000" cy="3000000"/>
        </p:xfrm>
        <a:graphic>
          <a:graphicData uri="http://schemas.openxmlformats.org/drawingml/2006/table">
            <a:tbl>
              <a:tblPr>
                <a:noFill/>
                <a:tableStyleId>{D8DE3105-8BDA-49B1-9AB1-C9969AA189BD}</a:tableStyleId>
              </a:tblPr>
              <a:tblGrid>
                <a:gridCol w="2884925"/>
                <a:gridCol w="3146200"/>
                <a:gridCol w="2244300"/>
              </a:tblGrid>
              <a:tr h="358000">
                <a:tc>
                  <a:txBody>
                    <a:bodyPr/>
                    <a:lstStyle/>
                    <a:p>
                      <a:pPr indent="0" lvl="0" marL="0" rtl="0" algn="ctr">
                        <a:spcBef>
                          <a:spcPts val="0"/>
                        </a:spcBef>
                        <a:spcAft>
                          <a:spcPts val="0"/>
                        </a:spcAft>
                        <a:buNone/>
                      </a:pPr>
                      <a:r>
                        <a:rPr b="1" lang="en" sz="1200"/>
                        <a:t>Issue</a:t>
                      </a:r>
                      <a:endParaRPr b="1" sz="1200"/>
                    </a:p>
                  </a:txBody>
                  <a:tcPr marT="91425" marB="91425" marR="91425" marL="91425"/>
                </a:tc>
                <a:tc>
                  <a:txBody>
                    <a:bodyPr/>
                    <a:lstStyle/>
                    <a:p>
                      <a:pPr indent="0" lvl="0" marL="0" rtl="0" algn="ctr">
                        <a:spcBef>
                          <a:spcPts val="0"/>
                        </a:spcBef>
                        <a:spcAft>
                          <a:spcPts val="0"/>
                        </a:spcAft>
                        <a:buNone/>
                      </a:pPr>
                      <a:r>
                        <a:rPr b="1" lang="en" sz="1200"/>
                        <a:t>Cause</a:t>
                      </a:r>
                      <a:endParaRPr b="1" sz="1200"/>
                    </a:p>
                  </a:txBody>
                  <a:tcPr marT="91425" marB="91425" marR="91425" marL="91425"/>
                </a:tc>
                <a:tc>
                  <a:txBody>
                    <a:bodyPr/>
                    <a:lstStyle/>
                    <a:p>
                      <a:pPr indent="0" lvl="0" marL="0" rtl="0" algn="ctr">
                        <a:spcBef>
                          <a:spcPts val="0"/>
                        </a:spcBef>
                        <a:spcAft>
                          <a:spcPts val="0"/>
                        </a:spcAft>
                        <a:buNone/>
                      </a:pPr>
                      <a:r>
                        <a:rPr b="1" lang="en" sz="1200"/>
                        <a:t>Fix</a:t>
                      </a:r>
                      <a:endParaRPr b="1" sz="1200"/>
                    </a:p>
                  </a:txBody>
                  <a:tcPr marT="91425" marB="91425" marR="91425" marL="91425"/>
                </a:tc>
              </a:tr>
              <a:tr h="687300">
                <a:tc>
                  <a:txBody>
                    <a:bodyPr/>
                    <a:lstStyle/>
                    <a:p>
                      <a:pPr indent="0" lvl="0" marL="0" rtl="0" algn="l">
                        <a:spcBef>
                          <a:spcPts val="0"/>
                        </a:spcBef>
                        <a:spcAft>
                          <a:spcPts val="0"/>
                        </a:spcAft>
                        <a:buNone/>
                      </a:pPr>
                      <a:r>
                        <a:rPr lang="en" sz="1200"/>
                        <a:t>Topics not getting subscribed inside container </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t>Tomcar network not reachable from docker container even after configuring container to use host network.</a:t>
                      </a:r>
                      <a:endParaRPr sz="1200"/>
                    </a:p>
                  </a:txBody>
                  <a:tcPr marT="91425" marB="91425" marR="91425" marL="91425"/>
                </a:tc>
                <a:tc>
                  <a:txBody>
                    <a:bodyPr/>
                    <a:lstStyle/>
                    <a:p>
                      <a:pPr indent="0" lvl="0" marL="0" rtl="0" algn="l">
                        <a:spcBef>
                          <a:spcPts val="0"/>
                        </a:spcBef>
                        <a:spcAft>
                          <a:spcPts val="0"/>
                        </a:spcAft>
                        <a:buNone/>
                      </a:pPr>
                      <a:r>
                        <a:rPr lang="en" sz="1200"/>
                        <a:t>Configuring the container env </a:t>
                      </a:r>
                      <a:r>
                        <a:rPr lang="en" sz="1200"/>
                        <a:t>variables</a:t>
                      </a:r>
                      <a:endParaRPr sz="1200"/>
                    </a:p>
                    <a:p>
                      <a:pPr indent="0" lvl="0" marL="0" rtl="0" algn="l">
                        <a:spcBef>
                          <a:spcPts val="0"/>
                        </a:spcBef>
                        <a:spcAft>
                          <a:spcPts val="0"/>
                        </a:spcAft>
                        <a:buNone/>
                      </a:pPr>
                      <a:r>
                        <a:rPr lang="en" sz="1200"/>
                        <a:t>- ROS_IP=192.168.x.x</a:t>
                      </a:r>
                      <a:endParaRPr sz="1200"/>
                    </a:p>
                  </a:txBody>
                  <a:tcPr marT="91425" marB="91425" marR="91425" marL="91425"/>
                </a:tc>
              </a:tr>
              <a:tr h="700725">
                <a:tc>
                  <a:txBody>
                    <a:bodyPr/>
                    <a:lstStyle/>
                    <a:p>
                      <a:pPr indent="0" lvl="0" marL="0" rtl="0" algn="l">
                        <a:spcBef>
                          <a:spcPts val="0"/>
                        </a:spcBef>
                        <a:spcAft>
                          <a:spcPts val="0"/>
                        </a:spcAft>
                        <a:buNone/>
                      </a:pPr>
                      <a:r>
                        <a:rPr lang="en" sz="1200"/>
                        <a:t>TF getting old and Failed to sync “message_filters::TimeSynchronizer”</a:t>
                      </a:r>
                      <a:endParaRPr sz="1200"/>
                    </a:p>
                  </a:txBody>
                  <a:tcPr marT="91425" marB="91425" marR="91425" marL="91425"/>
                </a:tc>
                <a:tc>
                  <a:txBody>
                    <a:bodyPr/>
                    <a:lstStyle/>
                    <a:p>
                      <a:pPr indent="0" lvl="0" marL="0" rtl="0" algn="l">
                        <a:spcBef>
                          <a:spcPts val="0"/>
                        </a:spcBef>
                        <a:spcAft>
                          <a:spcPts val="0"/>
                        </a:spcAft>
                        <a:buNone/>
                      </a:pPr>
                      <a:r>
                        <a:rPr lang="en" sz="1200"/>
                        <a:t>Incorrect system time in all systems</a:t>
                      </a:r>
                      <a:endParaRPr sz="1200"/>
                    </a:p>
                  </a:txBody>
                  <a:tcPr marT="91425" marB="91425" marR="91425" marL="91425"/>
                </a:tc>
                <a:tc>
                  <a:txBody>
                    <a:bodyPr/>
                    <a:lstStyle/>
                    <a:p>
                      <a:pPr indent="0" lvl="0" marL="0" rtl="0" algn="l">
                        <a:spcBef>
                          <a:spcPts val="0"/>
                        </a:spcBef>
                        <a:spcAft>
                          <a:spcPts val="0"/>
                        </a:spcAft>
                        <a:buNone/>
                      </a:pPr>
                      <a:r>
                        <a:rPr lang="en" sz="1200"/>
                        <a:t>Setting datetime in PC-C and </a:t>
                      </a:r>
                      <a:endParaRPr sz="1200"/>
                    </a:p>
                    <a:p>
                      <a:pPr indent="0" lvl="0" marL="0" rtl="0" algn="l">
                        <a:spcBef>
                          <a:spcPts val="0"/>
                        </a:spcBef>
                        <a:spcAft>
                          <a:spcPts val="0"/>
                        </a:spcAft>
                        <a:buNone/>
                      </a:pPr>
                      <a:r>
                        <a:rPr lang="en" sz="1200"/>
                        <a:t>Resetting the chrony service</a:t>
                      </a:r>
                      <a:endParaRPr sz="1200"/>
                    </a:p>
                  </a:txBody>
                  <a:tcPr marT="91425" marB="91425" marR="91425" marL="91425"/>
                </a:tc>
              </a:tr>
              <a:tr h="1631450">
                <a:tc>
                  <a:txBody>
                    <a:bodyPr/>
                    <a:lstStyle/>
                    <a:p>
                      <a:pPr indent="0" lvl="0" marL="0" rtl="0" algn="l">
                        <a:spcBef>
                          <a:spcPts val="0"/>
                        </a:spcBef>
                        <a:spcAft>
                          <a:spcPts val="0"/>
                        </a:spcAft>
                        <a:buNone/>
                      </a:pPr>
                      <a:r>
                        <a:rPr lang="en" sz="1200"/>
                        <a:t>Getting error “RTPS_READER_HISTORY Error] Change payload size of '24' bytes is larger than the history payload size of '11' bytes and cannot be resized. -&gt; Function can_change_be_added_nts” </a:t>
                      </a:r>
                      <a:r>
                        <a:rPr lang="en" sz="1200">
                          <a:solidFill>
                            <a:schemeClr val="dk1"/>
                          </a:solidFill>
                        </a:rPr>
                        <a:t>while calling</a:t>
                      </a:r>
                      <a:r>
                        <a:rPr lang="en" sz="1200">
                          <a:solidFill>
                            <a:schemeClr val="dk1"/>
                          </a:solidFill>
                        </a:rPr>
                        <a:t> mapstorage services</a:t>
                      </a:r>
                      <a:endParaRPr sz="1200"/>
                    </a:p>
                    <a:p>
                      <a:pPr indent="0" lvl="0" marL="0" rtl="0" algn="l">
                        <a:spcBef>
                          <a:spcPts val="0"/>
                        </a:spcBef>
                        <a:spcAft>
                          <a:spcPts val="0"/>
                        </a:spcAft>
                        <a:buNone/>
                      </a:pPr>
                      <a:r>
                        <a:t/>
                      </a:r>
                      <a:endParaRPr sz="1200"/>
                    </a:p>
                  </a:txBody>
                  <a:tcPr marT="91425" marB="91425" marR="91425" marL="91425"/>
                </a:tc>
                <a:tc>
                  <a:txBody>
                    <a:bodyPr/>
                    <a:lstStyle/>
                    <a:p>
                      <a:pPr indent="0" lvl="0" marL="0" rtl="0" algn="l">
                        <a:spcBef>
                          <a:spcPts val="0"/>
                        </a:spcBef>
                        <a:spcAft>
                          <a:spcPts val="0"/>
                        </a:spcAft>
                        <a:buNone/>
                      </a:pPr>
                      <a:r>
                        <a:rPr lang="en" sz="1200"/>
                        <a:t>Payload size of service </a:t>
                      </a:r>
                      <a:r>
                        <a:rPr lang="en" sz="1200"/>
                        <a:t>request should be within 11 bytes, this prevents the service call to server</a:t>
                      </a:r>
                      <a:endParaRPr sz="1200"/>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rPr>
                        <a:t>Installing and c</a:t>
                      </a:r>
                      <a:r>
                        <a:rPr lang="en" sz="1200">
                          <a:solidFill>
                            <a:schemeClr val="dk1"/>
                          </a:solidFill>
                        </a:rPr>
                        <a:t>onfiguring the cyclonedds inside container</a:t>
                      </a:r>
                      <a:endParaRPr sz="1200"/>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Deliverables of Activity3</a:t>
            </a:r>
            <a:endParaRPr/>
          </a:p>
        </p:txBody>
      </p:sp>
      <p:graphicFrame>
        <p:nvGraphicFramePr>
          <p:cNvPr id="981" name="Google Shape;981;p70"/>
          <p:cNvGraphicFramePr/>
          <p:nvPr/>
        </p:nvGraphicFramePr>
        <p:xfrm>
          <a:off x="783925" y="1904175"/>
          <a:ext cx="3000000" cy="3000000"/>
        </p:xfrm>
        <a:graphic>
          <a:graphicData uri="http://schemas.openxmlformats.org/drawingml/2006/table">
            <a:tbl>
              <a:tblPr>
                <a:noFill/>
                <a:tableStyleId>{D8DE3105-8BDA-49B1-9AB1-C9969AA189BD}</a:tableStyleId>
              </a:tblPr>
              <a:tblGrid>
                <a:gridCol w="415225"/>
                <a:gridCol w="5335175"/>
                <a:gridCol w="1825750"/>
              </a:tblGrid>
              <a:tr h="381000">
                <a:tc>
                  <a:txBody>
                    <a:bodyPr/>
                    <a:lstStyle/>
                    <a:p>
                      <a:pPr indent="0" lvl="0" marL="0" rtl="0" algn="l">
                        <a:spcBef>
                          <a:spcPts val="0"/>
                        </a:spcBef>
                        <a:spcAft>
                          <a:spcPts val="0"/>
                        </a:spcAft>
                        <a:buNone/>
                      </a:pPr>
                      <a:r>
                        <a:t/>
                      </a:r>
                      <a:endParaRPr sz="1200"/>
                    </a:p>
                  </a:txBody>
                  <a:tcPr marT="91425" marB="91425" marR="91425" marL="91425"/>
                </a:tc>
                <a:tc>
                  <a:txBody>
                    <a:bodyPr/>
                    <a:lstStyle/>
                    <a:p>
                      <a:pPr indent="0" lvl="0" marL="0" rtl="0" algn="ctr">
                        <a:spcBef>
                          <a:spcPts val="0"/>
                        </a:spcBef>
                        <a:spcAft>
                          <a:spcPts val="0"/>
                        </a:spcAft>
                        <a:buNone/>
                      </a:pPr>
                      <a:r>
                        <a:rPr lang="en" sz="1200"/>
                        <a:t>Name</a:t>
                      </a:r>
                      <a:endParaRPr sz="1200"/>
                    </a:p>
                  </a:txBody>
                  <a:tcPr marT="91425" marB="91425" marR="91425" marL="91425"/>
                </a:tc>
                <a:tc>
                  <a:txBody>
                    <a:bodyPr/>
                    <a:lstStyle/>
                    <a:p>
                      <a:pPr indent="0" lvl="0" marL="0" rtl="0" algn="ctr">
                        <a:spcBef>
                          <a:spcPts val="0"/>
                        </a:spcBef>
                        <a:spcAft>
                          <a:spcPts val="0"/>
                        </a:spcAft>
                        <a:buNone/>
                      </a:pPr>
                      <a:r>
                        <a:rPr lang="en" sz="1200"/>
                        <a:t>Delivery</a:t>
                      </a:r>
                      <a:endParaRPr sz="1200"/>
                    </a:p>
                  </a:txBody>
                  <a:tcPr marT="91425" marB="91425" marR="91425" marL="91425"/>
                </a:tc>
              </a:tr>
              <a:tr h="381000">
                <a:tc>
                  <a:txBody>
                    <a:bodyPr/>
                    <a:lstStyle/>
                    <a:p>
                      <a:pPr indent="0" lvl="0" marL="0" rtl="0" algn="l">
                        <a:spcBef>
                          <a:spcPts val="0"/>
                        </a:spcBef>
                        <a:spcAft>
                          <a:spcPts val="0"/>
                        </a:spcAft>
                        <a:buNone/>
                      </a:pPr>
                      <a:r>
                        <a:rPr lang="en" sz="1200"/>
                        <a:t>1</a:t>
                      </a:r>
                      <a:endParaRPr sz="1200"/>
                    </a:p>
                  </a:txBody>
                  <a:tcPr marT="91425" marB="91425" marR="91425" marL="91425"/>
                </a:tc>
                <a:tc>
                  <a:txBody>
                    <a:bodyPr/>
                    <a:lstStyle/>
                    <a:p>
                      <a:pPr indent="0" lvl="0" marL="0" rtl="0" algn="l">
                        <a:spcBef>
                          <a:spcPts val="0"/>
                        </a:spcBef>
                        <a:spcAft>
                          <a:spcPts val="0"/>
                        </a:spcAft>
                        <a:buNone/>
                      </a:pPr>
                      <a:r>
                        <a:rPr lang="en" sz="1200"/>
                        <a:t>A Complete source code (bug free) and executable packages incorporating changes done in</a:t>
                      </a:r>
                      <a:endParaRPr sz="1200"/>
                    </a:p>
                    <a:p>
                      <a:pPr indent="0" lvl="0" marL="0" rtl="0" algn="l">
                        <a:spcBef>
                          <a:spcPts val="0"/>
                        </a:spcBef>
                        <a:spcAft>
                          <a:spcPts val="0"/>
                        </a:spcAft>
                        <a:buNone/>
                      </a:pPr>
                      <a:r>
                        <a:rPr lang="en" sz="1200"/>
                        <a:t>Activity 2 along with supporting files and dependencies.</a:t>
                      </a:r>
                      <a:endParaRPr sz="1200"/>
                    </a:p>
                  </a:txBody>
                  <a:tcPr marT="91425" marB="91425" marR="91425" marL="91425"/>
                </a:tc>
                <a:tc>
                  <a:txBody>
                    <a:bodyPr/>
                    <a:lstStyle/>
                    <a:p>
                      <a:pPr indent="0" lvl="0" marL="0" rtl="0" algn="l">
                        <a:spcBef>
                          <a:spcPts val="0"/>
                        </a:spcBef>
                        <a:spcAft>
                          <a:spcPts val="0"/>
                        </a:spcAft>
                        <a:buNone/>
                      </a:pPr>
                      <a:r>
                        <a:rPr lang="en" sz="1200"/>
                        <a:t>Delivered in the form of DVD on the 6th of November</a:t>
                      </a:r>
                      <a:endParaRPr sz="1200"/>
                    </a:p>
                  </a:txBody>
                  <a:tcPr marT="91425" marB="91425" marR="91425" marL="91425"/>
                </a:tc>
              </a:tr>
              <a:tr h="381000">
                <a:tc>
                  <a:txBody>
                    <a:bodyPr/>
                    <a:lstStyle/>
                    <a:p>
                      <a:pPr indent="0" lvl="0" marL="0" rtl="0" algn="l">
                        <a:spcBef>
                          <a:spcPts val="0"/>
                        </a:spcBef>
                        <a:spcAft>
                          <a:spcPts val="0"/>
                        </a:spcAft>
                        <a:buNone/>
                      </a:pPr>
                      <a:r>
                        <a:rPr lang="en" sz="1200"/>
                        <a:t>2</a:t>
                      </a:r>
                      <a:endParaRPr sz="1200"/>
                    </a:p>
                  </a:txBody>
                  <a:tcPr marT="91425" marB="91425" marR="91425" marL="91425"/>
                </a:tc>
                <a:tc>
                  <a:txBody>
                    <a:bodyPr/>
                    <a:lstStyle/>
                    <a:p>
                      <a:pPr indent="0" lvl="0" marL="0" rtl="0" algn="l">
                        <a:spcBef>
                          <a:spcPts val="0"/>
                        </a:spcBef>
                        <a:spcAft>
                          <a:spcPts val="0"/>
                        </a:spcAft>
                        <a:buNone/>
                      </a:pPr>
                      <a:r>
                        <a:rPr lang="en" sz="1200"/>
                        <a:t>Static and Dynamic Test reports</a:t>
                      </a:r>
                      <a:endParaRPr sz="1200"/>
                    </a:p>
                  </a:txBody>
                  <a:tcPr marT="91425" marB="91425" marR="91425" marL="91425"/>
                </a:tc>
                <a:tc>
                  <a:txBody>
                    <a:bodyPr/>
                    <a:lstStyle/>
                    <a:p>
                      <a:pPr indent="0" lvl="0" marL="0" rtl="0" algn="l">
                        <a:spcBef>
                          <a:spcPts val="0"/>
                        </a:spcBef>
                        <a:spcAft>
                          <a:spcPts val="0"/>
                        </a:spcAft>
                        <a:buNone/>
                      </a:pPr>
                      <a:r>
                        <a:rPr lang="en" sz="1200"/>
                        <a:t>Will be submitted post meeting</a:t>
                      </a:r>
                      <a:endParaRPr sz="1200"/>
                    </a:p>
                  </a:txBody>
                  <a:tcPr marT="91425" marB="91425" marR="91425" marL="91425"/>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71"/>
          <p:cNvSpPr txBox="1"/>
          <p:nvPr>
            <p:ph type="title"/>
          </p:nvPr>
        </p:nvSpPr>
        <p:spPr>
          <a:xfrm>
            <a:off x="196950" y="353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Dynamic</a:t>
            </a:r>
            <a:r>
              <a:rPr lang="en"/>
              <a:t> </a:t>
            </a:r>
            <a:r>
              <a:rPr lang="en"/>
              <a:t>Testing the Framework on Tomcar</a:t>
            </a:r>
            <a:endParaRPr/>
          </a:p>
        </p:txBody>
      </p:sp>
      <p:graphicFrame>
        <p:nvGraphicFramePr>
          <p:cNvPr id="987" name="Google Shape;987;p71"/>
          <p:cNvGraphicFramePr/>
          <p:nvPr/>
        </p:nvGraphicFramePr>
        <p:xfrm>
          <a:off x="196950" y="925925"/>
          <a:ext cx="3000000" cy="3000000"/>
        </p:xfrm>
        <a:graphic>
          <a:graphicData uri="http://schemas.openxmlformats.org/drawingml/2006/table">
            <a:tbl>
              <a:tblPr>
                <a:noFill/>
                <a:tableStyleId>{F8261C31-70D7-4841-8D09-6DC57E25433B}</a:tableStyleId>
              </a:tblPr>
              <a:tblGrid>
                <a:gridCol w="1614775"/>
                <a:gridCol w="1614775"/>
                <a:gridCol w="1614775"/>
                <a:gridCol w="1614775"/>
                <a:gridCol w="1614775"/>
              </a:tblGrid>
              <a:tr h="210650">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Test Scenario</a:t>
                      </a:r>
                      <a:endParaRPr b="1"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Test Name</a:t>
                      </a:r>
                      <a:endParaRPr b="1"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Acceptance Criteria</a:t>
                      </a:r>
                      <a:endParaRPr b="1"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Procedure</a:t>
                      </a:r>
                      <a:endParaRPr b="1"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Pass/Fail</a:t>
                      </a:r>
                      <a:endParaRPr b="1"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512850">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Environment Validation</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COSTMAP_TEST01</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The ROS2 environment functions correctly with different nodes and interaction with the dataset.</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Open the terminal and run the 'fusion' node using the launch command.</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800"/>
                        <a:t>Yes</a:t>
                      </a:r>
                      <a:endParaRPr sz="8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526425">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Parameter Change</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COSTMAP_TEST02</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Changes in the parameters should reflect accurately in the system output without causing errors.</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Change the parameters in the launch file and run the node.</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Yes</a:t>
                      </a:r>
                      <a:endParaRPr sz="800">
                        <a:solidFill>
                          <a:schemeClr val="dk1"/>
                        </a:solidFill>
                      </a:endParaRPr>
                    </a:p>
                    <a:p>
                      <a:pPr indent="0" lvl="0" marL="0" rtl="0" algn="l">
                        <a:spcBef>
                          <a:spcPts val="0"/>
                        </a:spcBef>
                        <a:spcAft>
                          <a:spcPts val="0"/>
                        </a:spcAft>
                        <a:buNone/>
                      </a:pPr>
                      <a:r>
                        <a:t/>
                      </a:r>
                      <a:endParaRPr sz="8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533750">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Obstacle Representation</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COSTMAP_TEST03</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The framework should accurately represent obstacles and their absence, displaying results in Rviz2.</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 Run the CostMap from LiDAR node.</a:t>
                      </a:r>
                      <a:endParaRPr sz="800">
                        <a:latin typeface="EB Garamond"/>
                        <a:ea typeface="EB Garamond"/>
                        <a:cs typeface="EB Garamond"/>
                        <a:sym typeface="EB Garamond"/>
                      </a:endParaRPr>
                    </a:p>
                    <a:p>
                      <a:pPr indent="0" lvl="0" marL="0" rtl="0" algn="l">
                        <a:lnSpc>
                          <a:spcPct val="115000"/>
                        </a:lnSpc>
                        <a:spcBef>
                          <a:spcPts val="0"/>
                        </a:spcBef>
                        <a:spcAft>
                          <a:spcPts val="0"/>
                        </a:spcAft>
                        <a:buNone/>
                      </a:pPr>
                      <a:r>
                        <a:rPr lang="en" sz="800">
                          <a:latin typeface="EB Garamond"/>
                          <a:ea typeface="EB Garamond"/>
                          <a:cs typeface="EB Garamond"/>
                          <a:sym typeface="EB Garamond"/>
                        </a:rPr>
                        <a:t>- Verify the distance using grid resolution x number of grids in Rviz2.</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Yes</a:t>
                      </a:r>
                      <a:endParaRPr sz="800">
                        <a:solidFill>
                          <a:schemeClr val="dk1"/>
                        </a:solidFill>
                      </a:endParaRPr>
                    </a:p>
                    <a:p>
                      <a:pPr indent="0" lvl="0" marL="0" rtl="0" algn="l">
                        <a:spcBef>
                          <a:spcPts val="0"/>
                        </a:spcBef>
                        <a:spcAft>
                          <a:spcPts val="0"/>
                        </a:spcAft>
                        <a:buNone/>
                      </a:pPr>
                      <a:r>
                        <a:t/>
                      </a:r>
                      <a:endParaRPr sz="8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532600">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Terrain Navigation</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COSTMAP_TEST04</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The framework should correctly interpret terrain slopes determining navigability based on degree.</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Use a terrain/road ROS bag and capture LiDAR and camera data.</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Yes</a:t>
                      </a:r>
                      <a:endParaRPr sz="800">
                        <a:solidFill>
                          <a:schemeClr val="dk1"/>
                        </a:solidFill>
                      </a:endParaRPr>
                    </a:p>
                    <a:p>
                      <a:pPr indent="0" lvl="0" marL="0" rtl="0" algn="l">
                        <a:spcBef>
                          <a:spcPts val="0"/>
                        </a:spcBef>
                        <a:spcAft>
                          <a:spcPts val="0"/>
                        </a:spcAft>
                        <a:buNone/>
                      </a:pPr>
                      <a:r>
                        <a:t/>
                      </a:r>
                      <a:endParaRPr sz="8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538775">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Dynamic Obstacle Representation</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COSTMAP_TEST06</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The framework should accurately represent and track dynamic obstacles, displaying results in Rviz2.</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 Run LiDAR data and camera data.</a:t>
                      </a:r>
                      <a:endParaRPr sz="800">
                        <a:latin typeface="EB Garamond"/>
                        <a:ea typeface="EB Garamond"/>
                        <a:cs typeface="EB Garamond"/>
                        <a:sym typeface="EB Garamond"/>
                      </a:endParaRPr>
                    </a:p>
                    <a:p>
                      <a:pPr indent="0" lvl="0" marL="0" rtl="0" algn="l">
                        <a:lnSpc>
                          <a:spcPct val="115000"/>
                        </a:lnSpc>
                        <a:spcBef>
                          <a:spcPts val="0"/>
                        </a:spcBef>
                        <a:spcAft>
                          <a:spcPts val="0"/>
                        </a:spcAft>
                        <a:buNone/>
                      </a:pPr>
                      <a:r>
                        <a:rPr lang="en" sz="800">
                          <a:latin typeface="EB Garamond"/>
                          <a:ea typeface="EB Garamond"/>
                          <a:cs typeface="EB Garamond"/>
                          <a:sym typeface="EB Garamond"/>
                        </a:rPr>
                        <a:t>- Run the detection and tracking node</a:t>
                      </a:r>
                      <a:endParaRPr sz="800">
                        <a:latin typeface="EB Garamond"/>
                        <a:ea typeface="EB Garamond"/>
                        <a:cs typeface="EB Garamond"/>
                        <a:sym typeface="EB Garamond"/>
                      </a:endParaRPr>
                    </a:p>
                    <a:p>
                      <a:pPr indent="0" lvl="0" marL="0" rtl="0" algn="l">
                        <a:lnSpc>
                          <a:spcPct val="115000"/>
                        </a:lnSpc>
                        <a:spcBef>
                          <a:spcPts val="0"/>
                        </a:spcBef>
                        <a:spcAft>
                          <a:spcPts val="0"/>
                        </a:spcAft>
                        <a:buNone/>
                      </a:pPr>
                      <a:r>
                        <a:rPr lang="en" sz="800">
                          <a:latin typeface="EB Garamond"/>
                          <a:ea typeface="EB Garamond"/>
                          <a:cs typeface="EB Garamond"/>
                          <a:sym typeface="EB Garamond"/>
                        </a:rPr>
                        <a:t>- start dynamic camera gridmap node</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Yes</a:t>
                      </a:r>
                      <a:endParaRPr sz="800">
                        <a:solidFill>
                          <a:schemeClr val="dk1"/>
                        </a:solidFill>
                      </a:endParaRPr>
                    </a:p>
                    <a:p>
                      <a:pPr indent="0" lvl="0" marL="0" rtl="0" algn="l">
                        <a:spcBef>
                          <a:spcPts val="0"/>
                        </a:spcBef>
                        <a:spcAft>
                          <a:spcPts val="0"/>
                        </a:spcAft>
                        <a:buNone/>
                      </a:pPr>
                      <a:r>
                        <a:t/>
                      </a:r>
                      <a:endParaRPr sz="8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510175">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Topic &amp; Message Matching</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COSTMAP_INT_TEST01</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All topics, services, and message types should match across all dependent nodes and fusion node.</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latin typeface="EB Garamond"/>
                          <a:ea typeface="EB Garamond"/>
                          <a:cs typeface="EB Garamond"/>
                          <a:sym typeface="EB Garamond"/>
                        </a:rPr>
                        <a:t>- Start all static gridmap nodes</a:t>
                      </a:r>
                      <a:endParaRPr sz="800">
                        <a:latin typeface="EB Garamond"/>
                        <a:ea typeface="EB Garamond"/>
                        <a:cs typeface="EB Garamond"/>
                        <a:sym typeface="EB Garamond"/>
                      </a:endParaRPr>
                    </a:p>
                    <a:p>
                      <a:pPr indent="0" lvl="0" marL="0" rtl="0" algn="l">
                        <a:lnSpc>
                          <a:spcPct val="115000"/>
                        </a:lnSpc>
                        <a:spcBef>
                          <a:spcPts val="0"/>
                        </a:spcBef>
                        <a:spcAft>
                          <a:spcPts val="0"/>
                        </a:spcAft>
                        <a:buNone/>
                      </a:pPr>
                      <a:r>
                        <a:rPr lang="en" sz="800">
                          <a:latin typeface="EB Garamond"/>
                          <a:ea typeface="EB Garamond"/>
                          <a:cs typeface="EB Garamond"/>
                          <a:sym typeface="EB Garamond"/>
                        </a:rPr>
                        <a:t>- start static fusion node</a:t>
                      </a:r>
                      <a:endParaRPr sz="800">
                        <a:latin typeface="EB Garamond"/>
                        <a:ea typeface="EB Garamond"/>
                        <a:cs typeface="EB Garamond"/>
                        <a:sym typeface="EB Garamond"/>
                      </a:endParaRPr>
                    </a:p>
                    <a:p>
                      <a:pPr indent="0" lvl="0" marL="0" rtl="0" algn="l">
                        <a:lnSpc>
                          <a:spcPct val="115000"/>
                        </a:lnSpc>
                        <a:spcBef>
                          <a:spcPts val="0"/>
                        </a:spcBef>
                        <a:spcAft>
                          <a:spcPts val="0"/>
                        </a:spcAft>
                        <a:buNone/>
                      </a:pPr>
                      <a:r>
                        <a:rPr lang="en" sz="800">
                          <a:latin typeface="EB Garamond"/>
                          <a:ea typeface="EB Garamond"/>
                          <a:cs typeface="EB Garamond"/>
                          <a:sym typeface="EB Garamond"/>
                        </a:rPr>
                        <a:t>- Start dynamic camera gridmap node</a:t>
                      </a:r>
                      <a:endParaRPr sz="800">
                        <a:latin typeface="EB Garamond"/>
                        <a:ea typeface="EB Garamond"/>
                        <a:cs typeface="EB Garamond"/>
                        <a:sym typeface="EB Garamond"/>
                      </a:endParaRPr>
                    </a:p>
                    <a:p>
                      <a:pPr indent="0" lvl="0" marL="0" rtl="0" algn="l">
                        <a:lnSpc>
                          <a:spcPct val="115000"/>
                        </a:lnSpc>
                        <a:spcBef>
                          <a:spcPts val="0"/>
                        </a:spcBef>
                        <a:spcAft>
                          <a:spcPts val="0"/>
                        </a:spcAft>
                        <a:buNone/>
                      </a:pPr>
                      <a:r>
                        <a:rPr lang="en" sz="800">
                          <a:latin typeface="EB Garamond"/>
                          <a:ea typeface="EB Garamond"/>
                          <a:cs typeface="EB Garamond"/>
                          <a:sym typeface="EB Garamond"/>
                        </a:rPr>
                        <a:t>- Start detection and tracking node</a:t>
                      </a:r>
                      <a:endParaRPr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800">
                          <a:solidFill>
                            <a:schemeClr val="dk1"/>
                          </a:solidFill>
                        </a:rPr>
                        <a:t>Yes</a:t>
                      </a:r>
                      <a:endParaRPr sz="800">
                        <a:solidFill>
                          <a:schemeClr val="dk1"/>
                        </a:solidFill>
                      </a:endParaRPr>
                    </a:p>
                    <a:p>
                      <a:pPr indent="0" lvl="0" marL="0" rtl="0" algn="l">
                        <a:spcBef>
                          <a:spcPts val="0"/>
                        </a:spcBef>
                        <a:spcAft>
                          <a:spcPts val="0"/>
                        </a:spcAft>
                        <a:buNone/>
                      </a:pPr>
                      <a:r>
                        <a:t/>
                      </a:r>
                      <a:endParaRPr sz="8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Framework Overview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3" name="Google Shape;133;p18"/>
          <p:cNvPicPr preferRelativeResize="0"/>
          <p:nvPr/>
        </p:nvPicPr>
        <p:blipFill>
          <a:blip r:embed="rId3">
            <a:alphaModFix/>
          </a:blip>
          <a:stretch>
            <a:fillRect/>
          </a:stretch>
        </p:blipFill>
        <p:spPr>
          <a:xfrm>
            <a:off x="706350" y="1063725"/>
            <a:ext cx="7731302" cy="39373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72"/>
          <p:cNvSpPr txBox="1"/>
          <p:nvPr>
            <p:ph type="title"/>
          </p:nvPr>
        </p:nvSpPr>
        <p:spPr>
          <a:xfrm>
            <a:off x="261125" y="-94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lang="en" sz="1820"/>
              <a:t>Dynamic Testing the Framework on Tomcar</a:t>
            </a:r>
            <a:endParaRPr sz="1820"/>
          </a:p>
          <a:p>
            <a:pPr indent="0" lvl="0" marL="0" rtl="0" algn="l">
              <a:spcBef>
                <a:spcPts val="0"/>
              </a:spcBef>
              <a:spcAft>
                <a:spcPts val="0"/>
              </a:spcAft>
              <a:buSzPts val="990"/>
              <a:buNone/>
            </a:pPr>
            <a:r>
              <a:t/>
            </a:r>
            <a:endParaRPr sz="1820"/>
          </a:p>
        </p:txBody>
      </p:sp>
      <p:graphicFrame>
        <p:nvGraphicFramePr>
          <p:cNvPr id="993" name="Google Shape;993;p72"/>
          <p:cNvGraphicFramePr/>
          <p:nvPr/>
        </p:nvGraphicFramePr>
        <p:xfrm>
          <a:off x="261113" y="334650"/>
          <a:ext cx="3000000" cy="3000000"/>
        </p:xfrm>
        <a:graphic>
          <a:graphicData uri="http://schemas.openxmlformats.org/drawingml/2006/table">
            <a:tbl>
              <a:tblPr>
                <a:noFill/>
                <a:tableStyleId>{F8261C31-70D7-4841-8D09-6DC57E25433B}</a:tableStyleId>
              </a:tblPr>
              <a:tblGrid>
                <a:gridCol w="1651400"/>
                <a:gridCol w="1651400"/>
                <a:gridCol w="1651400"/>
                <a:gridCol w="2435325"/>
                <a:gridCol w="867475"/>
              </a:tblGrid>
              <a:tr h="315850">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Test Scenario</a:t>
                      </a:r>
                      <a:endParaRPr b="1"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Test Name</a:t>
                      </a:r>
                      <a:endParaRPr b="1"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Acceptance Criteria</a:t>
                      </a:r>
                      <a:endParaRPr b="1"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Procedure</a:t>
                      </a:r>
                      <a:endParaRPr b="1"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800">
                          <a:latin typeface="EB Garamond"/>
                          <a:ea typeface="EB Garamond"/>
                          <a:cs typeface="EB Garamond"/>
                          <a:sym typeface="EB Garamond"/>
                        </a:rPr>
                        <a:t>Pass/Fail</a:t>
                      </a:r>
                      <a:endParaRPr b="1" sz="8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487700">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Dynamic Obstacle</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Representation</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COSTMAP_INT_TEST03</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The framework should correctly track dynamic obstacles and their trajectories.</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 Start Object Detection and Tracking Node</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Start Dynamic Lidar Gridmap node</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Yes</a:t>
                      </a:r>
                      <a:endParaRPr sz="900">
                        <a:solidFill>
                          <a:schemeClr val="dk1"/>
                        </a:solidFill>
                      </a:endParaRPr>
                    </a:p>
                    <a:p>
                      <a:pPr indent="0" lvl="0" marL="0" rtl="0" algn="l">
                        <a:spcBef>
                          <a:spcPts val="0"/>
                        </a:spcBef>
                        <a:spcAft>
                          <a:spcPts val="0"/>
                        </a:spcAft>
                        <a:buNone/>
                      </a:pPr>
                      <a:r>
                        <a:t/>
                      </a:r>
                      <a:endParaRPr sz="9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839575">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Map Storage</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COSTMAP_INT_TEST04</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The framework should save time-stamped images of the fused map at defined intervals and locations.</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 Start MongoDB server</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Start MongoDB Compass</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Run Map Saver Node</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Call the service to toggle storage</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Launch the gridmap nodes</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Yes</a:t>
                      </a:r>
                      <a:endParaRPr sz="9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605000">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Map Retrieval</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COSTMAP_INT_TEST05</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The framework should successfully import a map collage of all saved images associated with a mission.</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 Start MongoDB Compass</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Enter storage path for the mission</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Launch RViz 2 to visualize stored maps</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t>Yes</a:t>
                      </a:r>
                      <a:endParaRPr sz="9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487700">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CPU/Memory Load</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COSTMAP_TEST07</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The CPU and Memory load should remain within acceptable limits during system operation.</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 Run static and dynamic fusion nodes</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Run htop</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Yes</a:t>
                      </a:r>
                      <a:endParaRPr sz="900">
                        <a:solidFill>
                          <a:schemeClr val="dk1"/>
                        </a:solidFill>
                      </a:endParaRPr>
                    </a:p>
                    <a:p>
                      <a:pPr indent="0" lvl="0" marL="0" rtl="0" algn="l">
                        <a:spcBef>
                          <a:spcPts val="0"/>
                        </a:spcBef>
                        <a:spcAft>
                          <a:spcPts val="0"/>
                        </a:spcAft>
                        <a:buNone/>
                      </a:pPr>
                      <a:r>
                        <a:t/>
                      </a:r>
                      <a:endParaRPr sz="9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839575">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Individual Sensor Visualization Test</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COSTMAP_VIS_TEST_01</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The framework should represent individual sensor gridmaps</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 Run static lidar and camera gridmap nodes</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Run dynamic camera and lidar gridmap nodes</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Launch RViz to view the gridmap layers</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Yes</a:t>
                      </a:r>
                      <a:endParaRPr sz="900">
                        <a:solidFill>
                          <a:schemeClr val="dk1"/>
                        </a:solidFill>
                      </a:endParaRPr>
                    </a:p>
                    <a:p>
                      <a:pPr indent="0" lvl="0" marL="0" rtl="0" algn="l">
                        <a:spcBef>
                          <a:spcPts val="0"/>
                        </a:spcBef>
                        <a:spcAft>
                          <a:spcPts val="0"/>
                        </a:spcAft>
                        <a:buNone/>
                      </a:pPr>
                      <a:r>
                        <a:t/>
                      </a:r>
                      <a:endParaRPr sz="9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429050">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Static Fusion Gridmap </a:t>
                      </a:r>
                      <a:r>
                        <a:rPr lang="en" sz="900">
                          <a:latin typeface="EB Garamond"/>
                          <a:ea typeface="EB Garamond"/>
                          <a:cs typeface="EB Garamond"/>
                          <a:sym typeface="EB Garamond"/>
                        </a:rPr>
                        <a:t>Visualization</a:t>
                      </a:r>
                      <a:r>
                        <a:rPr lang="en" sz="900">
                          <a:latin typeface="EB Garamond"/>
                          <a:ea typeface="EB Garamond"/>
                          <a:cs typeface="EB Garamond"/>
                          <a:sym typeface="EB Garamond"/>
                        </a:rPr>
                        <a:t> Test</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COSTMAP_VIS_TEST_02</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The framework should represent the fused gridmap for static obstacles</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latin typeface="EB Garamond"/>
                          <a:ea typeface="EB Garamond"/>
                          <a:cs typeface="EB Garamond"/>
                          <a:sym typeface="EB Garamond"/>
                        </a:rPr>
                        <a:t>- Run static fusion nodes</a:t>
                      </a:r>
                      <a:endParaRPr sz="900">
                        <a:latin typeface="EB Garamond"/>
                        <a:ea typeface="EB Garamond"/>
                        <a:cs typeface="EB Garamond"/>
                        <a:sym typeface="EB Garamond"/>
                      </a:endParaRPr>
                    </a:p>
                    <a:p>
                      <a:pPr indent="0" lvl="0" marL="0" rtl="0" algn="l">
                        <a:lnSpc>
                          <a:spcPct val="115000"/>
                        </a:lnSpc>
                        <a:spcBef>
                          <a:spcPts val="0"/>
                        </a:spcBef>
                        <a:spcAft>
                          <a:spcPts val="0"/>
                        </a:spcAft>
                        <a:buNone/>
                      </a:pPr>
                      <a:r>
                        <a:rPr lang="en" sz="900">
                          <a:latin typeface="EB Garamond"/>
                          <a:ea typeface="EB Garamond"/>
                          <a:cs typeface="EB Garamond"/>
                          <a:sym typeface="EB Garamond"/>
                        </a:rPr>
                        <a:t>- Launch rviz to view fusion gridmap layers</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900">
                          <a:solidFill>
                            <a:schemeClr val="dk1"/>
                          </a:solidFill>
                        </a:rPr>
                        <a:t>Yes</a:t>
                      </a:r>
                      <a:endParaRPr sz="900">
                        <a:solidFill>
                          <a:schemeClr val="dk1"/>
                        </a:solidFill>
                      </a:endParaRPr>
                    </a:p>
                    <a:p>
                      <a:pPr indent="0" lvl="0" marL="0" rtl="0" algn="l">
                        <a:spcBef>
                          <a:spcPts val="0"/>
                        </a:spcBef>
                        <a:spcAft>
                          <a:spcPts val="0"/>
                        </a:spcAft>
                        <a:buNone/>
                      </a:pPr>
                      <a:r>
                        <a:t/>
                      </a:r>
                      <a:endParaRPr sz="900"/>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r h="429050">
                <a:tc>
                  <a:txBody>
                    <a:bodyPr/>
                    <a:lstStyle/>
                    <a:p>
                      <a:pPr indent="0" lvl="0" marL="0" rtl="0" algn="l">
                        <a:lnSpc>
                          <a:spcPct val="115000"/>
                        </a:lnSpc>
                        <a:spcBef>
                          <a:spcPts val="0"/>
                        </a:spcBef>
                        <a:spcAft>
                          <a:spcPts val="0"/>
                        </a:spcAft>
                        <a:buNone/>
                      </a:pPr>
                      <a:r>
                        <a:rPr lang="en" sz="1000">
                          <a:solidFill>
                            <a:schemeClr val="dk1"/>
                          </a:solidFill>
                          <a:latin typeface="EB Garamond"/>
                          <a:ea typeface="EB Garamond"/>
                          <a:cs typeface="EB Garamond"/>
                          <a:sym typeface="EB Garamond"/>
                        </a:rPr>
                        <a:t>CPU/Memory load </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1000">
                          <a:solidFill>
                            <a:schemeClr val="dk1"/>
                          </a:solidFill>
                          <a:latin typeface="EB Garamond"/>
                          <a:ea typeface="EB Garamond"/>
                          <a:cs typeface="EB Garamond"/>
                          <a:sym typeface="EB Garamond"/>
                        </a:rPr>
                        <a:t>COSTMAP_TEST_07</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000">
                          <a:solidFill>
                            <a:schemeClr val="dk1"/>
                          </a:solidFill>
                          <a:latin typeface="EB Garamond"/>
                          <a:ea typeface="EB Garamond"/>
                          <a:cs typeface="EB Garamond"/>
                          <a:sym typeface="EB Garamond"/>
                        </a:rPr>
                        <a:t>The CPU and Memory should be in acceptable limit.</a:t>
                      </a:r>
                      <a:br>
                        <a:rPr lang="en" sz="1000">
                          <a:solidFill>
                            <a:schemeClr val="dk1"/>
                          </a:solidFill>
                          <a:latin typeface="EB Garamond"/>
                          <a:ea typeface="EB Garamond"/>
                          <a:cs typeface="EB Garamond"/>
                          <a:sym typeface="EB Garamond"/>
                        </a:rPr>
                      </a:br>
                      <a:r>
                        <a:rPr lang="en" sz="1000">
                          <a:solidFill>
                            <a:schemeClr val="dk1"/>
                          </a:solidFill>
                          <a:latin typeface="EB Garamond"/>
                          <a:ea typeface="EB Garamond"/>
                          <a:cs typeface="EB Garamond"/>
                          <a:sym typeface="EB Garamond"/>
                        </a:rPr>
                        <a:t> The update rate should be &gt;=1.5hz </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en" sz="1000">
                          <a:solidFill>
                            <a:schemeClr val="dk1"/>
                          </a:solidFill>
                          <a:latin typeface="EB Garamond"/>
                          <a:ea typeface="EB Garamond"/>
                          <a:cs typeface="EB Garamond"/>
                          <a:sym typeface="EB Garamond"/>
                        </a:rPr>
                        <a:t>Run the fusion node with and without inputs.</a:t>
                      </a:r>
                      <a:br>
                        <a:rPr lang="en" sz="1000">
                          <a:solidFill>
                            <a:schemeClr val="dk1"/>
                          </a:solidFill>
                          <a:latin typeface="EB Garamond"/>
                          <a:ea typeface="EB Garamond"/>
                          <a:cs typeface="EB Garamond"/>
                          <a:sym typeface="EB Garamond"/>
                        </a:rPr>
                      </a:br>
                      <a:r>
                        <a:rPr lang="en" sz="1000">
                          <a:solidFill>
                            <a:schemeClr val="dk1"/>
                          </a:solidFill>
                          <a:latin typeface="EB Garamond"/>
                          <a:ea typeface="EB Garamond"/>
                          <a:cs typeface="EB Garamond"/>
                          <a:sym typeface="EB Garamond"/>
                        </a:rPr>
                        <a:t> Check the update rate of fused topic. </a:t>
                      </a:r>
                      <a:endParaRPr sz="900">
                        <a:latin typeface="EB Garamond"/>
                        <a:ea typeface="EB Garamond"/>
                        <a:cs typeface="EB Garamond"/>
                        <a:sym typeface="EB Garamond"/>
                      </a:endParaRPr>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rPr>
                        <a:t>Yes</a:t>
                      </a:r>
                      <a:endParaRPr sz="900">
                        <a:solidFill>
                          <a:schemeClr val="dk1"/>
                        </a:solidFill>
                      </a:endParaRPr>
                    </a:p>
                  </a:txBody>
                  <a:tcPr marT="19050" marB="19050" marR="28575" marL="28575">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p:nvPr/>
        </p:nvSpPr>
        <p:spPr>
          <a:xfrm>
            <a:off x="2041663" y="2289650"/>
            <a:ext cx="2427900" cy="729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Framework Overview</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grpSp>
        <p:nvGrpSpPr>
          <p:cNvPr id="140" name="Google Shape;140;p19"/>
          <p:cNvGrpSpPr/>
          <p:nvPr/>
        </p:nvGrpSpPr>
        <p:grpSpPr>
          <a:xfrm>
            <a:off x="2322996" y="1376750"/>
            <a:ext cx="4338880" cy="729702"/>
            <a:chOff x="2283044" y="2018011"/>
            <a:chExt cx="3348676" cy="1046168"/>
          </a:xfrm>
        </p:grpSpPr>
        <p:sp>
          <p:nvSpPr>
            <p:cNvPr id="141" name="Google Shape;141;p19"/>
            <p:cNvSpPr/>
            <p:nvPr/>
          </p:nvSpPr>
          <p:spPr>
            <a:xfrm>
              <a:off x="3728366" y="2018980"/>
              <a:ext cx="1873800" cy="1045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flipH="1">
              <a:off x="2283044" y="2018011"/>
              <a:ext cx="1479300" cy="10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p:nvPr/>
          </p:nvSpPr>
          <p:spPr>
            <a:xfrm>
              <a:off x="2315252" y="2293102"/>
              <a:ext cx="13524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Basic Features </a:t>
              </a:r>
              <a:endParaRPr sz="1300">
                <a:solidFill>
                  <a:srgbClr val="FFFFFF"/>
                </a:solidFill>
                <a:latin typeface="Roboto Medium"/>
                <a:ea typeface="Roboto Medium"/>
                <a:cs typeface="Roboto Medium"/>
                <a:sym typeface="Roboto Medium"/>
              </a:endParaRPr>
            </a:p>
          </p:txBody>
        </p:sp>
        <p:sp>
          <p:nvSpPr>
            <p:cNvPr id="144" name="Google Shape;144;p19"/>
            <p:cNvSpPr/>
            <p:nvPr/>
          </p:nvSpPr>
          <p:spPr>
            <a:xfrm>
              <a:off x="3849420" y="2323783"/>
              <a:ext cx="1782300" cy="37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ROS2 System</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Sensors : 2D and 3D lidar, RGB and stereo cameras, and radar.</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Output Gridmaps : static fused, elevation map, and dynamic fused.</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sp>
        <p:nvSpPr>
          <p:cNvPr id="145" name="Google Shape;145;p19"/>
          <p:cNvSpPr/>
          <p:nvPr/>
        </p:nvSpPr>
        <p:spPr>
          <a:xfrm flipH="1">
            <a:off x="168988" y="2288975"/>
            <a:ext cx="1916700" cy="729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210691" y="2480850"/>
            <a:ext cx="1752300" cy="34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lt1"/>
                </a:solidFill>
                <a:latin typeface="Roboto Medium"/>
                <a:ea typeface="Roboto Medium"/>
                <a:cs typeface="Roboto Medium"/>
                <a:sym typeface="Roboto Medium"/>
              </a:rPr>
              <a:t>Conversion of Lidar and Camera Data</a:t>
            </a:r>
            <a:endParaRPr sz="1300">
              <a:solidFill>
                <a:srgbClr val="FFFFFF"/>
              </a:solidFill>
              <a:latin typeface="Roboto Medium"/>
              <a:ea typeface="Roboto Medium"/>
              <a:cs typeface="Roboto Medium"/>
              <a:sym typeface="Roboto Medium"/>
            </a:endParaRPr>
          </a:p>
        </p:txBody>
      </p:sp>
      <p:sp>
        <p:nvSpPr>
          <p:cNvPr id="147" name="Google Shape;147;p19"/>
          <p:cNvSpPr/>
          <p:nvPr/>
        </p:nvSpPr>
        <p:spPr>
          <a:xfrm>
            <a:off x="2198512" y="2502250"/>
            <a:ext cx="2309400" cy="26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Layers for occupied, free, and unknown</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Occupied and free layers represent obstacles and open areas in the environment.</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Combined layer created by merging occupied and free layers.</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nvGrpSpPr>
          <p:cNvPr id="148" name="Google Shape;148;p19"/>
          <p:cNvGrpSpPr/>
          <p:nvPr/>
        </p:nvGrpSpPr>
        <p:grpSpPr>
          <a:xfrm>
            <a:off x="4636133" y="2288962"/>
            <a:ext cx="4338880" cy="729702"/>
            <a:chOff x="2283044" y="2018011"/>
            <a:chExt cx="3348676" cy="1046168"/>
          </a:xfrm>
        </p:grpSpPr>
        <p:sp>
          <p:nvSpPr>
            <p:cNvPr id="149" name="Google Shape;149;p19"/>
            <p:cNvSpPr/>
            <p:nvPr/>
          </p:nvSpPr>
          <p:spPr>
            <a:xfrm>
              <a:off x="3728366" y="2018980"/>
              <a:ext cx="1873800" cy="1045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2283044" y="2018011"/>
              <a:ext cx="1479300" cy="10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2315252" y="2293102"/>
              <a:ext cx="13524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Static Fusion Module</a:t>
              </a:r>
              <a:endParaRPr sz="1300">
                <a:solidFill>
                  <a:srgbClr val="FFFFFF"/>
                </a:solidFill>
                <a:latin typeface="Roboto Medium"/>
                <a:ea typeface="Roboto Medium"/>
                <a:cs typeface="Roboto Medium"/>
                <a:sym typeface="Roboto Medium"/>
              </a:endParaRPr>
            </a:p>
          </p:txBody>
        </p:sp>
        <p:sp>
          <p:nvSpPr>
            <p:cNvPr id="152" name="Google Shape;152;p19"/>
            <p:cNvSpPr/>
            <p:nvPr/>
          </p:nvSpPr>
          <p:spPr>
            <a:xfrm>
              <a:off x="3849420" y="2323783"/>
              <a:ext cx="1782300" cy="37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Merges individual lidar and camera gridmaps into a comprehensive static fused gridmap.</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Generates combined and unknown layers for a unified representation.</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53" name="Google Shape;153;p19"/>
          <p:cNvGrpSpPr/>
          <p:nvPr/>
        </p:nvGrpSpPr>
        <p:grpSpPr>
          <a:xfrm>
            <a:off x="4636133" y="3170525"/>
            <a:ext cx="4338880" cy="729702"/>
            <a:chOff x="2283044" y="2018011"/>
            <a:chExt cx="3348676" cy="1046168"/>
          </a:xfrm>
        </p:grpSpPr>
        <p:sp>
          <p:nvSpPr>
            <p:cNvPr id="154" name="Google Shape;154;p19"/>
            <p:cNvSpPr/>
            <p:nvPr/>
          </p:nvSpPr>
          <p:spPr>
            <a:xfrm>
              <a:off x="3728366" y="2018980"/>
              <a:ext cx="1873800" cy="1045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flipH="1">
              <a:off x="2283044" y="2018011"/>
              <a:ext cx="1479300" cy="10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2315252" y="2293102"/>
              <a:ext cx="13524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Dynamic Obstacle Data</a:t>
              </a:r>
              <a:endParaRPr sz="1300">
                <a:solidFill>
                  <a:srgbClr val="FFFFFF"/>
                </a:solidFill>
                <a:latin typeface="Roboto Medium"/>
                <a:ea typeface="Roboto Medium"/>
                <a:cs typeface="Roboto Medium"/>
                <a:sym typeface="Roboto Medium"/>
              </a:endParaRPr>
            </a:p>
          </p:txBody>
        </p:sp>
        <p:sp>
          <p:nvSpPr>
            <p:cNvPr id="157" name="Google Shape;157;p19"/>
            <p:cNvSpPr/>
            <p:nvPr/>
          </p:nvSpPr>
          <p:spPr>
            <a:xfrm>
              <a:off x="3849420" y="2323783"/>
              <a:ext cx="1782300" cy="37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Conversion and fusion of dynamic radar and camera obstacle data to gridmaps (further details to be defined).</a:t>
              </a:r>
              <a:r>
                <a:rPr lang="en" sz="800">
                  <a:solidFill>
                    <a:schemeClr val="dk1"/>
                  </a:solidFill>
                  <a:latin typeface="Roboto"/>
                  <a:ea typeface="Roboto"/>
                  <a:cs typeface="Roboto"/>
                  <a:sym typeface="Roboto"/>
                </a:rPr>
                <a:t>.</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58" name="Google Shape;158;p19"/>
          <p:cNvGrpSpPr/>
          <p:nvPr/>
        </p:nvGrpSpPr>
        <p:grpSpPr>
          <a:xfrm>
            <a:off x="169008" y="3171200"/>
            <a:ext cx="4338880" cy="729702"/>
            <a:chOff x="2283044" y="2018011"/>
            <a:chExt cx="3348676" cy="1046168"/>
          </a:xfrm>
        </p:grpSpPr>
        <p:sp>
          <p:nvSpPr>
            <p:cNvPr id="159" name="Google Shape;159;p19"/>
            <p:cNvSpPr/>
            <p:nvPr/>
          </p:nvSpPr>
          <p:spPr>
            <a:xfrm>
              <a:off x="3728366" y="2018980"/>
              <a:ext cx="1873800" cy="1045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a:off x="2283044" y="2018011"/>
              <a:ext cx="1479300" cy="10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9"/>
            <p:cNvSpPr/>
            <p:nvPr/>
          </p:nvSpPr>
          <p:spPr>
            <a:xfrm>
              <a:off x="2315252" y="2293102"/>
              <a:ext cx="13524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Elevation Map</a:t>
              </a:r>
              <a:endParaRPr sz="1300">
                <a:solidFill>
                  <a:srgbClr val="FFFFFF"/>
                </a:solidFill>
                <a:latin typeface="Roboto Medium"/>
                <a:ea typeface="Roboto Medium"/>
                <a:cs typeface="Roboto Medium"/>
                <a:sym typeface="Roboto Medium"/>
              </a:endParaRPr>
            </a:p>
          </p:txBody>
        </p:sp>
        <p:sp>
          <p:nvSpPr>
            <p:cNvPr id="162" name="Google Shape;162;p19"/>
            <p:cNvSpPr/>
            <p:nvPr/>
          </p:nvSpPr>
          <p:spPr>
            <a:xfrm>
              <a:off x="3849420" y="2323783"/>
              <a:ext cx="1782300" cy="37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Stereo camera data used to generate an elevation map with ANYBotics mapping framework.</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63" name="Google Shape;163;p19"/>
          <p:cNvGrpSpPr/>
          <p:nvPr/>
        </p:nvGrpSpPr>
        <p:grpSpPr>
          <a:xfrm>
            <a:off x="169008" y="4053450"/>
            <a:ext cx="4338880" cy="729702"/>
            <a:chOff x="2283044" y="2018011"/>
            <a:chExt cx="3348676" cy="1046168"/>
          </a:xfrm>
        </p:grpSpPr>
        <p:sp>
          <p:nvSpPr>
            <p:cNvPr id="164" name="Google Shape;164;p19"/>
            <p:cNvSpPr/>
            <p:nvPr/>
          </p:nvSpPr>
          <p:spPr>
            <a:xfrm>
              <a:off x="3728366" y="2018980"/>
              <a:ext cx="1873800" cy="1045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flipH="1">
              <a:off x="2283044" y="2018011"/>
              <a:ext cx="1479300" cy="10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2315252" y="2293102"/>
              <a:ext cx="13524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User Interface and Configuration</a:t>
              </a:r>
              <a:endParaRPr sz="1300">
                <a:solidFill>
                  <a:srgbClr val="FFFFFF"/>
                </a:solidFill>
                <a:latin typeface="Roboto Medium"/>
                <a:ea typeface="Roboto Medium"/>
                <a:cs typeface="Roboto Medium"/>
                <a:sym typeface="Roboto Medium"/>
              </a:endParaRPr>
            </a:p>
          </p:txBody>
        </p:sp>
        <p:sp>
          <p:nvSpPr>
            <p:cNvPr id="167" name="Google Shape;167;p19"/>
            <p:cNvSpPr/>
            <p:nvPr/>
          </p:nvSpPr>
          <p:spPr>
            <a:xfrm>
              <a:off x="3849420" y="2323783"/>
              <a:ext cx="1782300" cy="37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User-friendly configuration files for customizing each module.</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grpSp>
        <p:nvGrpSpPr>
          <p:cNvPr id="168" name="Google Shape;168;p19"/>
          <p:cNvGrpSpPr/>
          <p:nvPr/>
        </p:nvGrpSpPr>
        <p:grpSpPr>
          <a:xfrm>
            <a:off x="4636133" y="4052075"/>
            <a:ext cx="4338880" cy="729702"/>
            <a:chOff x="2283044" y="2018011"/>
            <a:chExt cx="3348676" cy="1046168"/>
          </a:xfrm>
        </p:grpSpPr>
        <p:sp>
          <p:nvSpPr>
            <p:cNvPr id="169" name="Google Shape;169;p19"/>
            <p:cNvSpPr/>
            <p:nvPr/>
          </p:nvSpPr>
          <p:spPr>
            <a:xfrm>
              <a:off x="3728366" y="2018980"/>
              <a:ext cx="1873800" cy="1045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9"/>
            <p:cNvSpPr/>
            <p:nvPr/>
          </p:nvSpPr>
          <p:spPr>
            <a:xfrm flipH="1">
              <a:off x="2283044" y="2018011"/>
              <a:ext cx="1479300" cy="104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2315252" y="2293102"/>
              <a:ext cx="13524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FFFFFF"/>
                  </a:solidFill>
                  <a:latin typeface="Roboto Medium"/>
                  <a:ea typeface="Roboto Medium"/>
                  <a:cs typeface="Roboto Medium"/>
                  <a:sym typeface="Roboto Medium"/>
                </a:rPr>
                <a:t>Real-Time Visualization</a:t>
              </a:r>
              <a:endParaRPr sz="1300">
                <a:solidFill>
                  <a:srgbClr val="FFFFFF"/>
                </a:solidFill>
                <a:latin typeface="Roboto Medium"/>
                <a:ea typeface="Roboto Medium"/>
                <a:cs typeface="Roboto Medium"/>
                <a:sym typeface="Roboto Medium"/>
              </a:endParaRPr>
            </a:p>
          </p:txBody>
        </p:sp>
        <p:sp>
          <p:nvSpPr>
            <p:cNvPr id="172" name="Google Shape;172;p19"/>
            <p:cNvSpPr/>
            <p:nvPr/>
          </p:nvSpPr>
          <p:spPr>
            <a:xfrm>
              <a:off x="3849420" y="2323783"/>
              <a:ext cx="1782300" cy="37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10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rPr lang="en" sz="800">
                  <a:solidFill>
                    <a:schemeClr val="dk1"/>
                  </a:solidFill>
                  <a:latin typeface="Roboto"/>
                  <a:ea typeface="Roboto"/>
                  <a:cs typeface="Roboto"/>
                  <a:sym typeface="Roboto"/>
                </a:rPr>
                <a:t>Real-time visualization in RVIZ2 using GridMap RVIZ plugins.</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a:p>
              <a:pPr indent="0" lvl="0" marL="0" rtl="0" algn="l">
                <a:lnSpc>
                  <a:spcPct val="115000"/>
                </a:lnSpc>
                <a:spcBef>
                  <a:spcPts val="0"/>
                </a:spcBef>
                <a:spcAft>
                  <a:spcPts val="0"/>
                </a:spcAft>
                <a:buNone/>
              </a:pPr>
              <a:r>
                <a:t/>
              </a:r>
              <a:endParaRPr sz="800">
                <a:solidFill>
                  <a:srgbClr val="A72A1E"/>
                </a:solidFill>
                <a:latin typeface="Roboto"/>
                <a:ea typeface="Roboto"/>
                <a:cs typeface="Roboto"/>
                <a:sym typeface="Robo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Execution Plan for Activity 3 : High Level Tasks</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8" name="Google Shape;17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Implementing a Evidential based Fusion Algorithm </a:t>
            </a:r>
            <a:endParaRPr sz="1400"/>
          </a:p>
          <a:p>
            <a:pPr indent="-317500" lvl="0" marL="457200" rtl="0" algn="l">
              <a:spcBef>
                <a:spcPts val="0"/>
              </a:spcBef>
              <a:spcAft>
                <a:spcPts val="0"/>
              </a:spcAft>
              <a:buSzPts val="1400"/>
              <a:buChar char="●"/>
            </a:pPr>
            <a:r>
              <a:rPr lang="en" sz="1400"/>
              <a:t>Build on the </a:t>
            </a:r>
            <a:r>
              <a:rPr lang="en" sz="1400"/>
              <a:t>configurability</a:t>
            </a:r>
            <a:r>
              <a:rPr lang="en" sz="1400"/>
              <a:t> and ease of adding plugins and new layers.</a:t>
            </a:r>
            <a:endParaRPr sz="1400"/>
          </a:p>
          <a:p>
            <a:pPr indent="-317500" lvl="0" marL="457200" rtl="0" algn="l">
              <a:spcBef>
                <a:spcPts val="0"/>
              </a:spcBef>
              <a:spcAft>
                <a:spcPts val="0"/>
              </a:spcAft>
              <a:buSzPts val="1400"/>
              <a:buChar char="●"/>
            </a:pPr>
            <a:r>
              <a:rPr lang="en" sz="1400"/>
              <a:t>Testing the framework on a Tomcar</a:t>
            </a:r>
            <a:endParaRPr sz="1400"/>
          </a:p>
          <a:p>
            <a:pPr indent="-317500" lvl="0" marL="457200" rtl="0" algn="l">
              <a:spcBef>
                <a:spcPts val="0"/>
              </a:spcBef>
              <a:spcAft>
                <a:spcPts val="0"/>
              </a:spcAft>
              <a:buSzPts val="1400"/>
              <a:buChar char="●"/>
            </a:pPr>
            <a:r>
              <a:rPr lang="en" sz="1400"/>
              <a:t>Validating the framework’s performance for each of the test cases </a:t>
            </a:r>
            <a:endParaRPr sz="1400"/>
          </a:p>
          <a:p>
            <a:pPr indent="-317500" lvl="0" marL="457200" rtl="0" algn="l">
              <a:spcBef>
                <a:spcPts val="0"/>
              </a:spcBef>
              <a:spcAft>
                <a:spcPts val="0"/>
              </a:spcAft>
              <a:buSzPts val="1400"/>
              <a:buChar char="●"/>
            </a:pPr>
            <a:r>
              <a:rPr lang="en" sz="1400"/>
              <a:t>Elevation Map Layer using Docker.</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Execution Plan for Activity 3 : Task breakdown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4" name="Google Shape;18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298450" lvl="0" marL="457200" rtl="0" algn="l">
              <a:spcBef>
                <a:spcPts val="0"/>
              </a:spcBef>
              <a:spcAft>
                <a:spcPts val="0"/>
              </a:spcAft>
              <a:buSzPts val="1100"/>
              <a:buChar char="●"/>
            </a:pPr>
            <a:r>
              <a:rPr lang="en" sz="1100"/>
              <a:t>Elevation Map Layer(RCEM) using Docker </a:t>
            </a:r>
            <a:endParaRPr sz="1100"/>
          </a:p>
          <a:p>
            <a:pPr indent="-298450" lvl="1" marL="914400" rtl="0" algn="l">
              <a:spcBef>
                <a:spcPts val="0"/>
              </a:spcBef>
              <a:spcAft>
                <a:spcPts val="0"/>
              </a:spcAft>
              <a:buSzPts val="1100"/>
              <a:buChar char="○"/>
            </a:pPr>
            <a:r>
              <a:rPr lang="en" sz="1100"/>
              <a:t>Currently the ROS1 RCEM package is deployed using docker images and the messages are being bridged </a:t>
            </a:r>
            <a:endParaRPr sz="1100"/>
          </a:p>
          <a:p>
            <a:pPr indent="-298450" lvl="1" marL="914400" rtl="0" algn="l">
              <a:spcBef>
                <a:spcPts val="0"/>
              </a:spcBef>
              <a:spcAft>
                <a:spcPts val="0"/>
              </a:spcAft>
              <a:buSzPts val="1100"/>
              <a:buChar char="○"/>
            </a:pPr>
            <a:r>
              <a:rPr lang="en" sz="1100"/>
              <a:t>Issue with RVIZ2 visualization of the bridged messages</a:t>
            </a:r>
            <a:endParaRPr sz="1100"/>
          </a:p>
          <a:p>
            <a:pPr indent="-298450" lvl="1" marL="914400" rtl="0" algn="l">
              <a:spcBef>
                <a:spcPts val="0"/>
              </a:spcBef>
              <a:spcAft>
                <a:spcPts val="0"/>
              </a:spcAft>
              <a:buSzPts val="1100"/>
              <a:buChar char="○"/>
            </a:pPr>
            <a:r>
              <a:rPr lang="en" sz="1100"/>
              <a:t>Other issues relating to robot pose timestamps</a:t>
            </a:r>
            <a:endParaRPr sz="1100"/>
          </a:p>
          <a:p>
            <a:pPr indent="-298450" lvl="0" marL="457200" rtl="0" algn="l">
              <a:spcBef>
                <a:spcPts val="0"/>
              </a:spcBef>
              <a:spcAft>
                <a:spcPts val="0"/>
              </a:spcAft>
              <a:buSzPts val="1100"/>
              <a:buChar char="●"/>
            </a:pPr>
            <a:r>
              <a:rPr lang="en" sz="1100"/>
              <a:t>Implementing a Evidential based Fusion Algorithm </a:t>
            </a:r>
            <a:endParaRPr sz="1100"/>
          </a:p>
          <a:p>
            <a:pPr indent="-298450" lvl="0" marL="457200" rtl="0" algn="l">
              <a:spcBef>
                <a:spcPts val="0"/>
              </a:spcBef>
              <a:spcAft>
                <a:spcPts val="0"/>
              </a:spcAft>
              <a:buSzPts val="1100"/>
              <a:buChar char="●"/>
            </a:pPr>
            <a:r>
              <a:rPr lang="en" sz="1100"/>
              <a:t>Dynamic Camera GridMap</a:t>
            </a:r>
            <a:endParaRPr sz="1100"/>
          </a:p>
          <a:p>
            <a:pPr indent="-298450" lvl="1" marL="914400" rtl="0" algn="l">
              <a:spcBef>
                <a:spcPts val="0"/>
              </a:spcBef>
              <a:spcAft>
                <a:spcPts val="0"/>
              </a:spcAft>
              <a:buSzPts val="1100"/>
              <a:buChar char="○"/>
            </a:pPr>
            <a:r>
              <a:rPr lang="en" sz="1100"/>
              <a:t>Identify RADAR sensor and corresponding sensor drivers </a:t>
            </a:r>
            <a:endParaRPr sz="1100"/>
          </a:p>
          <a:p>
            <a:pPr indent="-298450" lvl="1" marL="914400" rtl="0" algn="l">
              <a:spcBef>
                <a:spcPts val="0"/>
              </a:spcBef>
              <a:spcAft>
                <a:spcPts val="0"/>
              </a:spcAft>
              <a:buSzPts val="1100"/>
              <a:buChar char="○"/>
            </a:pPr>
            <a:r>
              <a:rPr lang="en" sz="1100"/>
              <a:t>Look into pre-processing methods </a:t>
            </a:r>
            <a:endParaRPr sz="1100"/>
          </a:p>
          <a:p>
            <a:pPr indent="-298450" lvl="1" marL="914400" rtl="0" algn="l">
              <a:spcBef>
                <a:spcPts val="0"/>
              </a:spcBef>
              <a:spcAft>
                <a:spcPts val="0"/>
              </a:spcAft>
              <a:buSzPts val="1100"/>
              <a:buChar char="○"/>
            </a:pPr>
            <a:r>
              <a:rPr lang="en" sz="1100"/>
              <a:t>Build Dynamic Camera &amp; Radar Gridmap Node</a:t>
            </a:r>
            <a:endParaRPr sz="1100"/>
          </a:p>
          <a:p>
            <a:pPr indent="-298450" lvl="0" marL="457200" rtl="0" algn="l">
              <a:spcBef>
                <a:spcPts val="0"/>
              </a:spcBef>
              <a:spcAft>
                <a:spcPts val="0"/>
              </a:spcAft>
              <a:buSzPts val="1100"/>
              <a:buChar char="●"/>
            </a:pPr>
            <a:r>
              <a:rPr lang="en" sz="1100"/>
              <a:t>Dynamic Fusion </a:t>
            </a:r>
            <a:endParaRPr sz="1100"/>
          </a:p>
          <a:p>
            <a:pPr indent="-298450" lvl="1" marL="914400" rtl="0" algn="l">
              <a:spcBef>
                <a:spcPts val="0"/>
              </a:spcBef>
              <a:spcAft>
                <a:spcPts val="0"/>
              </a:spcAft>
              <a:buSzPts val="1100"/>
              <a:buChar char="○"/>
            </a:pPr>
            <a:r>
              <a:rPr lang="en" sz="1100"/>
              <a:t>Build Dynamic Fusion Node to fuse Dynamic Camera Obstacle data with RADAR data</a:t>
            </a:r>
            <a:endParaRPr sz="1100"/>
          </a:p>
          <a:p>
            <a:pPr indent="-298450" lvl="0" marL="457200" rtl="0" algn="l">
              <a:spcBef>
                <a:spcPts val="0"/>
              </a:spcBef>
              <a:spcAft>
                <a:spcPts val="0"/>
              </a:spcAft>
              <a:buSzPts val="1100"/>
              <a:buChar char="●"/>
            </a:pPr>
            <a:r>
              <a:rPr lang="en" sz="1100"/>
              <a:t>Build on the configurability and ease of adding plugins and new layers.</a:t>
            </a:r>
            <a:endParaRPr sz="1100"/>
          </a:p>
          <a:p>
            <a:pPr indent="-298450" lvl="1" marL="914400" rtl="0" algn="l">
              <a:spcBef>
                <a:spcPts val="0"/>
              </a:spcBef>
              <a:spcAft>
                <a:spcPts val="0"/>
              </a:spcAft>
              <a:buSzPts val="1100"/>
              <a:buChar char="○"/>
            </a:pPr>
            <a:r>
              <a:rPr lang="en" sz="1100"/>
              <a:t>Improve the state of the Config files based on the new developments as newer chunks of the framework get added</a:t>
            </a:r>
            <a:endParaRPr sz="1100"/>
          </a:p>
          <a:p>
            <a:pPr indent="-298450" lvl="1" marL="914400" rtl="0" algn="l">
              <a:spcBef>
                <a:spcPts val="0"/>
              </a:spcBef>
              <a:spcAft>
                <a:spcPts val="0"/>
              </a:spcAft>
              <a:buSzPts val="1100"/>
              <a:buChar char="○"/>
            </a:pPr>
            <a:r>
              <a:rPr lang="en" sz="1100"/>
              <a:t>Increase the ease and </a:t>
            </a:r>
            <a:r>
              <a:rPr lang="en" sz="1100"/>
              <a:t>readability</a:t>
            </a:r>
            <a:r>
              <a:rPr lang="en" sz="1100"/>
              <a:t> of code from the perspective of adding custom plugins for New static and dynamic fusion algorithms</a:t>
            </a:r>
            <a:endParaRPr sz="1100"/>
          </a:p>
          <a:p>
            <a:pPr indent="-298450" lvl="1" marL="914400" rtl="0" algn="l">
              <a:spcBef>
                <a:spcPts val="0"/>
              </a:spcBef>
              <a:spcAft>
                <a:spcPts val="0"/>
              </a:spcAft>
              <a:buSzPts val="1100"/>
              <a:buChar char="○"/>
            </a:pPr>
            <a:r>
              <a:rPr lang="en" sz="1100"/>
              <a:t>Improve the code </a:t>
            </a:r>
            <a:r>
              <a:rPr lang="en" sz="1100"/>
              <a:t>structure</a:t>
            </a:r>
            <a:r>
              <a:rPr lang="en" sz="1100"/>
              <a:t> to make it easier to added newer layers</a:t>
            </a:r>
            <a:endParaRPr sz="1100"/>
          </a:p>
          <a:p>
            <a:pPr indent="-298450" lvl="0" marL="457200" rtl="0" algn="l">
              <a:spcBef>
                <a:spcPts val="0"/>
              </a:spcBef>
              <a:spcAft>
                <a:spcPts val="0"/>
              </a:spcAft>
              <a:buSzPts val="1100"/>
              <a:buChar char="●"/>
            </a:pPr>
            <a:r>
              <a:rPr lang="en" sz="1100"/>
              <a:t>Testing the framework on a Robot</a:t>
            </a:r>
            <a:endParaRPr sz="1100"/>
          </a:p>
          <a:p>
            <a:pPr indent="-298450" lvl="1" marL="914400" rtl="0" algn="l">
              <a:spcBef>
                <a:spcPts val="0"/>
              </a:spcBef>
              <a:spcAft>
                <a:spcPts val="0"/>
              </a:spcAft>
              <a:buSzPts val="1100"/>
              <a:buChar char="○"/>
            </a:pPr>
            <a:r>
              <a:rPr lang="en" sz="1100"/>
              <a:t>Deploy the framework on a real robot and test the respective modules for their real time </a:t>
            </a:r>
            <a:r>
              <a:rPr lang="en" sz="1100"/>
              <a:t>performance</a:t>
            </a:r>
            <a:endParaRPr sz="1100"/>
          </a:p>
          <a:p>
            <a:pPr indent="-298450" lvl="0" marL="457200" rtl="0" algn="l">
              <a:spcBef>
                <a:spcPts val="0"/>
              </a:spcBef>
              <a:spcAft>
                <a:spcPts val="0"/>
              </a:spcAft>
              <a:buSzPts val="1100"/>
              <a:buChar char="●"/>
            </a:pPr>
            <a:r>
              <a:rPr lang="en" sz="1100"/>
              <a:t>Validating the framework’s performance for each of the test cases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